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88" r:id="rId3"/>
    <p:sldId id="257" r:id="rId4"/>
    <p:sldId id="258" r:id="rId5"/>
    <p:sldId id="259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74" r:id="rId16"/>
    <p:sldId id="285" r:id="rId17"/>
    <p:sldId id="287" r:id="rId18"/>
    <p:sldId id="28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Роман Астраханцев" initials="РА" lastIdx="1" clrIdx="0">
    <p:extLst>
      <p:ext uri="{19B8F6BF-5375-455C-9EA6-DF929625EA0E}">
        <p15:presenceInfo xmlns:p15="http://schemas.microsoft.com/office/powerpoint/2012/main" userId="aaae36b0de27a1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5940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5B9AA-0BD2-4D5E-A141-7E1D2D42143A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CA4E83-ABAF-4A34-AA68-DE69D0CBF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19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про мотивации строить блоки (выпуск биткоинов) и комиссию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CA4E83-ABAF-4A34-AA68-DE69D0CBF14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065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про мотивации строить блоки (выпуск биткоинов) и комиссию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CA4E83-ABAF-4A34-AA68-DE69D0CBF14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251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про мотивации строить блоки (выпуск биткоинов) и комиссию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CA4E83-ABAF-4A34-AA68-DE69D0CBF14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7757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про мотивации строить блоки (выпуск биткоинов) и комиссию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CA4E83-ABAF-4A34-AA68-DE69D0CBF14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647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44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6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54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122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738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173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968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975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07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03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75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219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301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921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141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8241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84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6F17A-6AA2-4803-83AD-0D53B23326A2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5AA17-95C9-4BBD-A3FF-AB07D7B998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90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FDD0A0-F981-4D16-A94F-C4B6587C60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«</a:t>
            </a:r>
            <a:r>
              <a:rPr lang="ru-RU" dirty="0" err="1"/>
              <a:t>Блокчейн</a:t>
            </a:r>
            <a:r>
              <a:rPr lang="ru-RU" dirty="0"/>
              <a:t>» как основа безопасной экономики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16FDF1-E010-4EB4-A3D2-54EC7F708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Астраханцев Роман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скб171</a:t>
            </a:r>
          </a:p>
        </p:txBody>
      </p:sp>
    </p:spTree>
    <p:extLst>
      <p:ext uri="{BB962C8B-B14F-4D97-AF65-F5344CB8AC3E}">
        <p14:creationId xmlns:p14="http://schemas.microsoft.com/office/powerpoint/2010/main" val="2658612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2AB5B5-11FB-488D-BC24-4671B1209209}"/>
              </a:ext>
            </a:extLst>
          </p:cNvPr>
          <p:cNvSpPr txBox="1">
            <a:spLocks/>
          </p:cNvSpPr>
          <p:nvPr/>
        </p:nvSpPr>
        <p:spPr>
          <a:xfrm>
            <a:off x="1293813" y="7709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Решение без банков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2F1CDA-708D-4946-8BB4-1C12AB9CF23F}"/>
              </a:ext>
            </a:extLst>
          </p:cNvPr>
          <p:cNvSpPr txBox="1"/>
          <p:nvPr/>
        </p:nvSpPr>
        <p:spPr>
          <a:xfrm>
            <a:off x="1460500" y="5308600"/>
            <a:ext cx="3353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r>
              <a:rPr lang="ru-RU" dirty="0"/>
              <a:t>Распределённая система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  <p:pic>
        <p:nvPicPr>
          <p:cNvPr id="14" name="Picture 12" descr="Значок символа хакера системы | Премиум векторы">
            <a:extLst>
              <a:ext uri="{FF2B5EF4-FFF2-40B4-BE49-F238E27FC236}">
                <a16:creationId xmlns:a16="http://schemas.microsoft.com/office/drawing/2014/main" id="{F3AC64AF-9590-4773-853B-501CCCE686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307" b="90735" l="9744" r="89776">
                        <a14:foregroundMark x1="47604" y1="8466" x2="50479" y2="8466"/>
                        <a14:foregroundMark x1="26198" y1="80990" x2="38498" y2="90256"/>
                        <a14:foregroundMark x1="38498" y1="90256" x2="54792" y2="90735"/>
                        <a14:foregroundMark x1="54792" y1="90735" x2="71406" y2="88658"/>
                        <a14:foregroundMark x1="71406" y1="88658" x2="72364" y2="81150"/>
                        <a14:foregroundMark x1="43770" y1="27636" x2="43770" y2="27636"/>
                        <a14:foregroundMark x1="54952" y1="27955" x2="54952" y2="27955"/>
                        <a14:foregroundMark x1="52716" y1="28435" x2="55751" y2="27796"/>
                        <a14:backgroundMark x1="71885" y1="67252" x2="71885" y2="67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741" r="26694" b="46916"/>
          <a:stretch/>
        </p:blipFill>
        <p:spPr bwMode="auto">
          <a:xfrm>
            <a:off x="5854181" y="3750559"/>
            <a:ext cx="1156055" cy="1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5FCC33A4-9C89-4EF4-9BBF-7CF3799FF6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436374" y="1634172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2F411AC1-EE01-4B71-9622-37742C69C2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9259496" y="1638493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41499347-A1DE-43AB-B86E-F112B0F5C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3863041" y="3429000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B0314A0B-03E0-47B9-8D03-DA48EF722360}"/>
              </a:ext>
            </a:extLst>
          </p:cNvPr>
          <p:cNvSpPr/>
          <p:nvPr/>
        </p:nvSpPr>
        <p:spPr>
          <a:xfrm>
            <a:off x="1474599" y="2098530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  <a:endParaRPr lang="ru-RU" sz="900" dirty="0"/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E0D11990-80A1-4B41-8DE4-FB72BB26EBD8}"/>
              </a:ext>
            </a:extLst>
          </p:cNvPr>
          <p:cNvSpPr/>
          <p:nvPr/>
        </p:nvSpPr>
        <p:spPr>
          <a:xfrm>
            <a:off x="506224" y="3941225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  <a:endParaRPr lang="ru-RU" sz="900" dirty="0"/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4F370BA8-95F9-4E81-B41A-6B4897FD0077}"/>
              </a:ext>
            </a:extLst>
          </p:cNvPr>
          <p:cNvSpPr/>
          <p:nvPr/>
        </p:nvSpPr>
        <p:spPr>
          <a:xfrm>
            <a:off x="5993820" y="2090085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  <a:endParaRPr lang="ru-RU" sz="900" dirty="0"/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64573BB7-79EF-4189-BE07-ECD302D086B7}"/>
              </a:ext>
            </a:extLst>
          </p:cNvPr>
          <p:cNvSpPr/>
          <p:nvPr/>
        </p:nvSpPr>
        <p:spPr>
          <a:xfrm>
            <a:off x="7092370" y="3923148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  <a:endParaRPr lang="ru-RU" sz="900" dirty="0"/>
          </a:p>
          <a:p>
            <a:pPr algn="ctr"/>
            <a:r>
              <a:rPr lang="ru-RU" sz="900" dirty="0"/>
              <a:t>…</a:t>
            </a:r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F8723D1E-95C5-40FB-901B-CA4631FB67C8}"/>
              </a:ext>
            </a:extLst>
          </p:cNvPr>
          <p:cNvCxnSpPr/>
          <p:nvPr/>
        </p:nvCxnSpPr>
        <p:spPr>
          <a:xfrm>
            <a:off x="1460500" y="3105150"/>
            <a:ext cx="2514600" cy="7493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63E03A95-E104-4D1D-A426-D94343AF0B2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908550" y="4323684"/>
            <a:ext cx="945631" cy="270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A3B6A3FF-041A-4C18-BFEF-F8A09CB37132}"/>
              </a:ext>
            </a:extLst>
          </p:cNvPr>
          <p:cNvCxnSpPr>
            <a:cxnSpLocks/>
          </p:cNvCxnSpPr>
          <p:nvPr/>
        </p:nvCxnSpPr>
        <p:spPr>
          <a:xfrm flipV="1">
            <a:off x="6734902" y="3117238"/>
            <a:ext cx="2612298" cy="7588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7DB579DB-1CEA-4E04-A2A4-65463982CD3E}"/>
              </a:ext>
            </a:extLst>
          </p:cNvPr>
          <p:cNvCxnSpPr>
            <a:cxnSpLocks/>
          </p:cNvCxnSpPr>
          <p:nvPr/>
        </p:nvCxnSpPr>
        <p:spPr>
          <a:xfrm flipV="1">
            <a:off x="4813680" y="2526105"/>
            <a:ext cx="1098170" cy="82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2753658-199E-4EFB-9C53-67C97360C845}"/>
              </a:ext>
            </a:extLst>
          </p:cNvPr>
          <p:cNvGrpSpPr/>
          <p:nvPr/>
        </p:nvGrpSpPr>
        <p:grpSpPr>
          <a:xfrm>
            <a:off x="4669063" y="5347402"/>
            <a:ext cx="1242787" cy="1057635"/>
            <a:chOff x="5492115" y="5302750"/>
            <a:chExt cx="1242787" cy="1057635"/>
          </a:xfrm>
        </p:grpSpPr>
        <p:sp>
          <p:nvSpPr>
            <p:cNvPr id="26" name="Прямоугольник: скругленные углы 25">
              <a:extLst>
                <a:ext uri="{FF2B5EF4-FFF2-40B4-BE49-F238E27FC236}">
                  <a16:creationId xmlns:a16="http://schemas.microsoft.com/office/drawing/2014/main" id="{5087300E-634B-4B10-8ADA-30513267EACC}"/>
                </a:ext>
              </a:extLst>
            </p:cNvPr>
            <p:cNvSpPr/>
            <p:nvPr/>
          </p:nvSpPr>
          <p:spPr>
            <a:xfrm>
              <a:off x="5492115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none</a:t>
              </a:r>
              <a:endParaRPr lang="ru-RU" sz="900" dirty="0"/>
            </a:p>
          </p:txBody>
        </p:sp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9F7E980E-71E0-4D3C-AA26-38560F125829}"/>
                </a:ext>
              </a:extLst>
            </p:cNvPr>
            <p:cNvSpPr/>
            <p:nvPr/>
          </p:nvSpPr>
          <p:spPr>
            <a:xfrm>
              <a:off x="5492115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4</a:t>
              </a:r>
              <a:r>
                <a:rPr lang="ru-RU" sz="900" dirty="0"/>
                <a:t>7</a:t>
              </a:r>
              <a:r>
                <a:rPr lang="en-US" sz="900" dirty="0"/>
                <a:t>F7ACF…</a:t>
              </a:r>
              <a:endParaRPr lang="ru-RU" sz="900" dirty="0"/>
            </a:p>
          </p:txBody>
        </p:sp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A7411693-1A07-45A0-9C1F-D3E503E7BC3B}"/>
                </a:ext>
              </a:extLst>
            </p:cNvPr>
            <p:cNvSpPr/>
            <p:nvPr/>
          </p:nvSpPr>
          <p:spPr>
            <a:xfrm>
              <a:off x="5492115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Алиса получила от Боба 100 рублей</a:t>
              </a:r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27ABC8E-3039-450F-8DD1-AA2AAB0C9591}"/>
              </a:ext>
            </a:extLst>
          </p:cNvPr>
          <p:cNvGrpSpPr/>
          <p:nvPr/>
        </p:nvGrpSpPr>
        <p:grpSpPr>
          <a:xfrm>
            <a:off x="6352989" y="5347402"/>
            <a:ext cx="1242787" cy="1057635"/>
            <a:chOff x="7216221" y="5302750"/>
            <a:chExt cx="1242787" cy="1057635"/>
          </a:xfrm>
        </p:grpSpPr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4A25500A-BA81-420E-8E52-8527AEEFE30C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4</a:t>
              </a:r>
              <a:r>
                <a:rPr lang="ru-RU" sz="900" dirty="0"/>
                <a:t>7</a:t>
              </a:r>
              <a:r>
                <a:rPr lang="en-US" sz="900" dirty="0"/>
                <a:t>…</a:t>
              </a:r>
              <a:endParaRPr lang="ru-RU" sz="900" dirty="0"/>
            </a:p>
          </p:txBody>
        </p:sp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F96B2D8A-DF9B-4216-B891-B1F6B23346F7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BE82138…</a:t>
              </a:r>
              <a:endParaRPr lang="ru-RU" sz="900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748A6B2D-F958-4B7F-BC3F-037A5117DE00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Боб Занял Еве 500 рублей</a:t>
              </a: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6AE95374-8E91-4603-9E8E-9A7FC4474913}"/>
              </a:ext>
            </a:extLst>
          </p:cNvPr>
          <p:cNvGrpSpPr/>
          <p:nvPr/>
        </p:nvGrpSpPr>
        <p:grpSpPr>
          <a:xfrm>
            <a:off x="8021861" y="5347402"/>
            <a:ext cx="1242787" cy="1057635"/>
            <a:chOff x="7216221" y="5302750"/>
            <a:chExt cx="1242787" cy="1057635"/>
          </a:xfrm>
        </p:grpSpPr>
        <p:sp>
          <p:nvSpPr>
            <p:cNvPr id="34" name="Прямоугольник: скругленные углы 33">
              <a:extLst>
                <a:ext uri="{FF2B5EF4-FFF2-40B4-BE49-F238E27FC236}">
                  <a16:creationId xmlns:a16="http://schemas.microsoft.com/office/drawing/2014/main" id="{6E696C29-41B8-4D27-BBE7-207B8DA42F25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BE…</a:t>
              </a:r>
              <a:endParaRPr lang="ru-RU" sz="900" dirty="0"/>
            </a:p>
          </p:txBody>
        </p:sp>
        <p:sp>
          <p:nvSpPr>
            <p:cNvPr id="35" name="Прямоугольник: скругленные углы 34">
              <a:extLst>
                <a:ext uri="{FF2B5EF4-FFF2-40B4-BE49-F238E27FC236}">
                  <a16:creationId xmlns:a16="http://schemas.microsoft.com/office/drawing/2014/main" id="{779FF7FA-4840-4395-A55F-4F56CFF9C871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821BC5…</a:t>
              </a:r>
              <a:endParaRPr lang="ru-RU" sz="900" dirty="0"/>
            </a:p>
          </p:txBody>
        </p:sp>
        <p:sp>
          <p:nvSpPr>
            <p:cNvPr id="36" name="Прямоугольник: скругленные углы 35">
              <a:extLst>
                <a:ext uri="{FF2B5EF4-FFF2-40B4-BE49-F238E27FC236}">
                  <a16:creationId xmlns:a16="http://schemas.microsoft.com/office/drawing/2014/main" id="{F993FD0A-66D6-49DB-8FCC-C7E577A39397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Чарли получил от Боба 400 рублей</a:t>
              </a:r>
            </a:p>
          </p:txBody>
        </p:sp>
      </p:grpSp>
      <p:cxnSp>
        <p:nvCxnSpPr>
          <p:cNvPr id="9" name="Соединитель: уступ 8">
            <a:extLst>
              <a:ext uri="{FF2B5EF4-FFF2-40B4-BE49-F238E27FC236}">
                <a16:creationId xmlns:a16="http://schemas.microsoft.com/office/drawing/2014/main" id="{7F6AF058-7DB4-4CA5-8205-171C1D5DB1A2}"/>
              </a:ext>
            </a:extLst>
          </p:cNvPr>
          <p:cNvCxnSpPr>
            <a:cxnSpLocks/>
            <a:stCxn id="29" idx="2"/>
            <a:endCxn id="24" idx="3"/>
          </p:cNvCxnSpPr>
          <p:nvPr/>
        </p:nvCxnSpPr>
        <p:spPr>
          <a:xfrm rot="5400000" flipH="1">
            <a:off x="6050005" y="5480659"/>
            <a:ext cx="786224" cy="1062533"/>
          </a:xfrm>
          <a:prstGeom prst="bentConnector4">
            <a:avLst>
              <a:gd name="adj1" fmla="val -29076"/>
              <a:gd name="adj2" fmla="val 7924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7" name="Соединитель: уступ 36">
            <a:extLst>
              <a:ext uri="{FF2B5EF4-FFF2-40B4-BE49-F238E27FC236}">
                <a16:creationId xmlns:a16="http://schemas.microsoft.com/office/drawing/2014/main" id="{781F79EC-FEB9-4EE9-93C9-3A1CEF05E503}"/>
              </a:ext>
            </a:extLst>
          </p:cNvPr>
          <p:cNvCxnSpPr>
            <a:cxnSpLocks/>
            <a:stCxn id="34" idx="2"/>
            <a:endCxn id="32" idx="3"/>
          </p:cNvCxnSpPr>
          <p:nvPr/>
        </p:nvCxnSpPr>
        <p:spPr>
          <a:xfrm rot="5400000" flipH="1">
            <a:off x="7726404" y="5488186"/>
            <a:ext cx="786224" cy="1047479"/>
          </a:xfrm>
          <a:prstGeom prst="bentConnector4">
            <a:avLst>
              <a:gd name="adj1" fmla="val -29076"/>
              <a:gd name="adj2" fmla="val 7966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A26FF71-F285-4BFE-8DFF-A0DCA039E470}"/>
              </a:ext>
            </a:extLst>
          </p:cNvPr>
          <p:cNvSpPr txBox="1"/>
          <p:nvPr/>
        </p:nvSpPr>
        <p:spPr>
          <a:xfrm>
            <a:off x="691520" y="3136946"/>
            <a:ext cx="8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Алиса</a:t>
            </a:r>
            <a:endParaRPr lang="ru-RU" sz="11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0EC16F5-F9C8-4269-B290-1D5D786CEA6C}"/>
              </a:ext>
            </a:extLst>
          </p:cNvPr>
          <p:cNvSpPr txBox="1"/>
          <p:nvPr/>
        </p:nvSpPr>
        <p:spPr>
          <a:xfrm>
            <a:off x="9446209" y="3096540"/>
            <a:ext cx="6286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Боб</a:t>
            </a:r>
            <a:endParaRPr lang="ru-RU" sz="11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BF4C61-2BA3-45CC-BD24-374988AFC77F}"/>
              </a:ext>
            </a:extLst>
          </p:cNvPr>
          <p:cNvSpPr txBox="1"/>
          <p:nvPr/>
        </p:nvSpPr>
        <p:spPr>
          <a:xfrm>
            <a:off x="3939917" y="4908490"/>
            <a:ext cx="873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Чарли</a:t>
            </a:r>
            <a:endParaRPr lang="ru-RU" sz="11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0D4015-9496-42A8-89F0-A02F44D61498}"/>
              </a:ext>
            </a:extLst>
          </p:cNvPr>
          <p:cNvSpPr txBox="1"/>
          <p:nvPr/>
        </p:nvSpPr>
        <p:spPr>
          <a:xfrm>
            <a:off x="6136473" y="4906050"/>
            <a:ext cx="598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Ева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2490404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2AB5B5-11FB-488D-BC24-4671B1209209}"/>
              </a:ext>
            </a:extLst>
          </p:cNvPr>
          <p:cNvSpPr txBox="1">
            <a:spLocks/>
          </p:cNvSpPr>
          <p:nvPr/>
        </p:nvSpPr>
        <p:spPr>
          <a:xfrm>
            <a:off x="1293813" y="7709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Решение без банков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2F1CDA-708D-4946-8BB4-1C12AB9CF23F}"/>
              </a:ext>
            </a:extLst>
          </p:cNvPr>
          <p:cNvSpPr txBox="1"/>
          <p:nvPr/>
        </p:nvSpPr>
        <p:spPr>
          <a:xfrm>
            <a:off x="1460500" y="5308600"/>
            <a:ext cx="65595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r>
              <a:rPr lang="ru-RU" dirty="0"/>
              <a:t>Распределённая система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  <p:pic>
        <p:nvPicPr>
          <p:cNvPr id="34" name="Picture 12" descr="Значок символа хакера системы | Премиум векторы">
            <a:extLst>
              <a:ext uri="{FF2B5EF4-FFF2-40B4-BE49-F238E27FC236}">
                <a16:creationId xmlns:a16="http://schemas.microsoft.com/office/drawing/2014/main" id="{EF978F59-983C-45F0-8BDA-796910F8D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307" b="90735" l="9744" r="89776">
                        <a14:foregroundMark x1="47604" y1="8466" x2="50479" y2="8466"/>
                        <a14:foregroundMark x1="26198" y1="80990" x2="38498" y2="90256"/>
                        <a14:foregroundMark x1="38498" y1="90256" x2="54792" y2="90735"/>
                        <a14:foregroundMark x1="54792" y1="90735" x2="71406" y2="88658"/>
                        <a14:foregroundMark x1="71406" y1="88658" x2="72364" y2="81150"/>
                        <a14:foregroundMark x1="43770" y1="27636" x2="43770" y2="27636"/>
                        <a14:foregroundMark x1="54952" y1="27955" x2="54952" y2="27955"/>
                        <a14:foregroundMark x1="52716" y1="28435" x2="55751" y2="27796"/>
                        <a14:backgroundMark x1="71885" y1="67252" x2="71885" y2="67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741" r="26694" b="46916"/>
          <a:stretch/>
        </p:blipFill>
        <p:spPr bwMode="auto">
          <a:xfrm>
            <a:off x="5854181" y="3750559"/>
            <a:ext cx="1156055" cy="1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C0DEB530-A200-4D4A-84C8-3B32C18B05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436374" y="1634172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45A97A10-97C9-4FBB-8F84-F7619C947F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9259496" y="1638493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EFFFF2E4-C686-418C-A588-15E45F5ECB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3863041" y="3429000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Прямоугольник: скругленные углы 37">
            <a:extLst>
              <a:ext uri="{FF2B5EF4-FFF2-40B4-BE49-F238E27FC236}">
                <a16:creationId xmlns:a16="http://schemas.microsoft.com/office/drawing/2014/main" id="{2C149832-747C-4250-9D65-B548509BC336}"/>
              </a:ext>
            </a:extLst>
          </p:cNvPr>
          <p:cNvSpPr/>
          <p:nvPr/>
        </p:nvSpPr>
        <p:spPr>
          <a:xfrm>
            <a:off x="1474599" y="2098530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</a:p>
          <a:p>
            <a:pPr marL="342900" indent="-342900">
              <a:buAutoNum type="arabicPeriod"/>
            </a:pPr>
            <a:r>
              <a:rPr lang="en-US" sz="900" dirty="0">
                <a:solidFill>
                  <a:srgbClr val="FFFF00"/>
                </a:solidFill>
              </a:rPr>
              <a:t>??????????</a:t>
            </a:r>
            <a:endParaRPr lang="ru-RU" sz="900" dirty="0">
              <a:solidFill>
                <a:srgbClr val="FFFF00"/>
              </a:solidFill>
            </a:endParaRPr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39" name="Прямоугольник: скругленные углы 38">
            <a:extLst>
              <a:ext uri="{FF2B5EF4-FFF2-40B4-BE49-F238E27FC236}">
                <a16:creationId xmlns:a16="http://schemas.microsoft.com/office/drawing/2014/main" id="{F4C8BB0A-98D4-4299-BA24-F90D94F0C048}"/>
              </a:ext>
            </a:extLst>
          </p:cNvPr>
          <p:cNvSpPr/>
          <p:nvPr/>
        </p:nvSpPr>
        <p:spPr>
          <a:xfrm>
            <a:off x="506224" y="3941225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>
                <a:solidFill>
                  <a:srgbClr val="FFFF00"/>
                </a:solidFill>
              </a:rPr>
              <a:t>Ева потратила 100 рублей у Чарли</a:t>
            </a:r>
            <a:r>
              <a:rPr lang="ru-RU" sz="900" dirty="0"/>
              <a:t>	пред.: </a:t>
            </a:r>
            <a:r>
              <a:rPr lang="en-US" sz="900" dirty="0"/>
              <a:t>821</a:t>
            </a:r>
            <a:r>
              <a:rPr lang="ru-RU" sz="900" dirty="0"/>
              <a:t>…</a:t>
            </a:r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40" name="Прямоугольник: скругленные углы 39">
            <a:extLst>
              <a:ext uri="{FF2B5EF4-FFF2-40B4-BE49-F238E27FC236}">
                <a16:creationId xmlns:a16="http://schemas.microsoft.com/office/drawing/2014/main" id="{1F09C3A1-94F9-4F6C-85B6-03D53F8C98E0}"/>
              </a:ext>
            </a:extLst>
          </p:cNvPr>
          <p:cNvSpPr/>
          <p:nvPr/>
        </p:nvSpPr>
        <p:spPr>
          <a:xfrm>
            <a:off x="5993820" y="2090085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</a:p>
          <a:p>
            <a:pPr marL="342900" indent="-342900">
              <a:buAutoNum type="arabicPeriod"/>
            </a:pPr>
            <a:r>
              <a:rPr lang="ru-RU" sz="900" dirty="0">
                <a:solidFill>
                  <a:srgbClr val="FFFF00"/>
                </a:solidFill>
              </a:rPr>
              <a:t>Ева потратила 100 рублей у Боба</a:t>
            </a:r>
            <a:r>
              <a:rPr lang="ru-RU" sz="900" dirty="0"/>
              <a:t>	пред.: </a:t>
            </a:r>
            <a:r>
              <a:rPr lang="en-US" sz="900" dirty="0"/>
              <a:t>821</a:t>
            </a:r>
            <a:r>
              <a:rPr lang="ru-RU" sz="900" dirty="0"/>
              <a:t>…</a:t>
            </a:r>
          </a:p>
          <a:p>
            <a:pPr algn="ctr"/>
            <a:r>
              <a:rPr lang="ru-RU" sz="900" dirty="0"/>
              <a:t>…</a:t>
            </a:r>
          </a:p>
        </p:txBody>
      </p:sp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id="{87B080E5-E1F3-4FF7-98E9-D2AB7C0DDF19}"/>
              </a:ext>
            </a:extLst>
          </p:cNvPr>
          <p:cNvSpPr/>
          <p:nvPr/>
        </p:nvSpPr>
        <p:spPr>
          <a:xfrm>
            <a:off x="7073675" y="3759718"/>
            <a:ext cx="3265676" cy="8551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ru-RU" sz="900" dirty="0"/>
              <a:t>Алиса получила от Боба 100 рублей</a:t>
            </a:r>
            <a:r>
              <a:rPr lang="en-US" sz="900" dirty="0"/>
              <a:t>	</a:t>
            </a:r>
            <a:r>
              <a:rPr lang="ru-RU" sz="900" dirty="0"/>
              <a:t>пред.</a:t>
            </a:r>
            <a:r>
              <a:rPr lang="en-US" sz="900" dirty="0"/>
              <a:t>: none</a:t>
            </a:r>
            <a:endParaRPr lang="ru-RU" sz="900" dirty="0"/>
          </a:p>
          <a:p>
            <a:pPr marL="342900" indent="-342900">
              <a:buFontTx/>
              <a:buAutoNum type="arabicPeriod"/>
            </a:pPr>
            <a:r>
              <a:rPr lang="ru-RU" sz="900" dirty="0"/>
              <a:t>Боб Занял Еве 500 рублей		пред.</a:t>
            </a:r>
            <a:r>
              <a:rPr lang="en-US" sz="900" dirty="0"/>
              <a:t>: </a:t>
            </a:r>
            <a:r>
              <a:rPr lang="ru-RU" sz="900" dirty="0"/>
              <a:t>4</a:t>
            </a:r>
            <a:r>
              <a:rPr lang="en-US" sz="900" dirty="0"/>
              <a:t>7F…</a:t>
            </a:r>
            <a:endParaRPr lang="ru-RU" sz="900" dirty="0"/>
          </a:p>
          <a:p>
            <a:pPr marL="342900" indent="-342900">
              <a:buAutoNum type="arabicPeriod"/>
            </a:pPr>
            <a:r>
              <a:rPr lang="ru-RU" sz="900" dirty="0"/>
              <a:t>Чарли получил от Боба 400 рублей	пред.</a:t>
            </a:r>
            <a:r>
              <a:rPr lang="en-US" sz="900" dirty="0"/>
              <a:t>: BE8…</a:t>
            </a:r>
          </a:p>
          <a:p>
            <a:pPr marL="342900" indent="-342900">
              <a:buAutoNum type="arabicPeriod"/>
            </a:pPr>
            <a:r>
              <a:rPr lang="en-US" sz="900" dirty="0">
                <a:solidFill>
                  <a:srgbClr val="FFFF00"/>
                </a:solidFill>
              </a:rPr>
              <a:t>*** </a:t>
            </a:r>
            <a:r>
              <a:rPr lang="ru-RU" sz="900" dirty="0">
                <a:solidFill>
                  <a:srgbClr val="FFFF00"/>
                </a:solidFill>
              </a:rPr>
              <a:t>2 </a:t>
            </a:r>
            <a:r>
              <a:rPr lang="en-US" sz="900" dirty="0">
                <a:solidFill>
                  <a:srgbClr val="FFFF00"/>
                </a:solidFill>
              </a:rPr>
              <a:t>EVIL OPERATIONS ***</a:t>
            </a:r>
            <a:endParaRPr lang="ru-RU" sz="900" dirty="0">
              <a:solidFill>
                <a:srgbClr val="FFFF00"/>
              </a:solidFill>
            </a:endParaRPr>
          </a:p>
          <a:p>
            <a:pPr algn="ctr"/>
            <a:r>
              <a:rPr lang="ru-RU" sz="900" dirty="0"/>
              <a:t>…</a:t>
            </a: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78030B7E-BA1A-46EC-9023-619129E66268}"/>
              </a:ext>
            </a:extLst>
          </p:cNvPr>
          <p:cNvCxnSpPr/>
          <p:nvPr/>
        </p:nvCxnSpPr>
        <p:spPr>
          <a:xfrm>
            <a:off x="1460500" y="3105150"/>
            <a:ext cx="2514600" cy="7493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5FFE144A-DC15-450C-8E5C-87573F4C0F94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4908550" y="4323684"/>
            <a:ext cx="945631" cy="270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F7F88D01-E2BF-41DE-87F6-83E4F1A026D0}"/>
              </a:ext>
            </a:extLst>
          </p:cNvPr>
          <p:cNvCxnSpPr>
            <a:cxnSpLocks/>
          </p:cNvCxnSpPr>
          <p:nvPr/>
        </p:nvCxnSpPr>
        <p:spPr>
          <a:xfrm flipV="1">
            <a:off x="6734902" y="3117238"/>
            <a:ext cx="2612298" cy="7588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3F3FCBB-BBCE-4C64-819C-0B06687BAB82}"/>
              </a:ext>
            </a:extLst>
          </p:cNvPr>
          <p:cNvCxnSpPr>
            <a:cxnSpLocks/>
          </p:cNvCxnSpPr>
          <p:nvPr/>
        </p:nvCxnSpPr>
        <p:spPr>
          <a:xfrm flipV="1">
            <a:off x="4813680" y="2526105"/>
            <a:ext cx="1098170" cy="82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42AF49-7DCD-4A58-BD25-6FC1039137F7}"/>
              </a:ext>
            </a:extLst>
          </p:cNvPr>
          <p:cNvSpPr txBox="1"/>
          <p:nvPr/>
        </p:nvSpPr>
        <p:spPr>
          <a:xfrm>
            <a:off x="691520" y="3136946"/>
            <a:ext cx="8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Алиса</a:t>
            </a:r>
            <a:endParaRPr lang="ru-RU" sz="11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F3ADEE-1832-42B1-9CE1-E44D40FA0CE5}"/>
              </a:ext>
            </a:extLst>
          </p:cNvPr>
          <p:cNvSpPr txBox="1"/>
          <p:nvPr/>
        </p:nvSpPr>
        <p:spPr>
          <a:xfrm>
            <a:off x="9446209" y="3096540"/>
            <a:ext cx="6286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Боб</a:t>
            </a:r>
            <a:endParaRPr lang="ru-RU" sz="11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719CDF3-0EEA-40FE-A0DE-6F99FF0CA533}"/>
              </a:ext>
            </a:extLst>
          </p:cNvPr>
          <p:cNvSpPr txBox="1"/>
          <p:nvPr/>
        </p:nvSpPr>
        <p:spPr>
          <a:xfrm>
            <a:off x="3939917" y="4908490"/>
            <a:ext cx="873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Чарли</a:t>
            </a:r>
            <a:endParaRPr lang="ru-RU" sz="11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3BBFC30-DA08-4BE0-B8CA-A45EF4D7F71A}"/>
              </a:ext>
            </a:extLst>
          </p:cNvPr>
          <p:cNvSpPr txBox="1"/>
          <p:nvPr/>
        </p:nvSpPr>
        <p:spPr>
          <a:xfrm>
            <a:off x="6136473" y="4906050"/>
            <a:ext cx="598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Ева</a:t>
            </a:r>
            <a:endParaRPr lang="ru-RU" sz="1100" dirty="0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EA2F1FCB-21D4-486B-AA7A-569A6602CC99}"/>
              </a:ext>
            </a:extLst>
          </p:cNvPr>
          <p:cNvGrpSpPr/>
          <p:nvPr/>
        </p:nvGrpSpPr>
        <p:grpSpPr>
          <a:xfrm>
            <a:off x="4669063" y="5347402"/>
            <a:ext cx="1242787" cy="1057635"/>
            <a:chOff x="5492115" y="5302750"/>
            <a:chExt cx="1242787" cy="1057635"/>
          </a:xfrm>
        </p:grpSpPr>
        <p:sp>
          <p:nvSpPr>
            <p:cNvPr id="52" name="Прямоугольник: скругленные углы 51">
              <a:extLst>
                <a:ext uri="{FF2B5EF4-FFF2-40B4-BE49-F238E27FC236}">
                  <a16:creationId xmlns:a16="http://schemas.microsoft.com/office/drawing/2014/main" id="{1AE34E00-27C3-4168-8E5F-49F13AE55E23}"/>
                </a:ext>
              </a:extLst>
            </p:cNvPr>
            <p:cNvSpPr/>
            <p:nvPr/>
          </p:nvSpPr>
          <p:spPr>
            <a:xfrm>
              <a:off x="5492115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none</a:t>
              </a:r>
              <a:endParaRPr lang="ru-RU" sz="900" dirty="0"/>
            </a:p>
          </p:txBody>
        </p:sp>
        <p:sp>
          <p:nvSpPr>
            <p:cNvPr id="53" name="Прямоугольник: скругленные углы 52">
              <a:extLst>
                <a:ext uri="{FF2B5EF4-FFF2-40B4-BE49-F238E27FC236}">
                  <a16:creationId xmlns:a16="http://schemas.microsoft.com/office/drawing/2014/main" id="{5E39615E-4A3A-4FFC-9EF2-198684DBF53F}"/>
                </a:ext>
              </a:extLst>
            </p:cNvPr>
            <p:cNvSpPr/>
            <p:nvPr/>
          </p:nvSpPr>
          <p:spPr>
            <a:xfrm>
              <a:off x="5492115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4</a:t>
              </a:r>
              <a:r>
                <a:rPr lang="ru-RU" sz="900" dirty="0"/>
                <a:t>7</a:t>
              </a:r>
              <a:r>
                <a:rPr lang="en-US" sz="900" dirty="0"/>
                <a:t>F7ACF…</a:t>
              </a:r>
              <a:endParaRPr lang="ru-RU" sz="900" dirty="0"/>
            </a:p>
          </p:txBody>
        </p:sp>
        <p:sp>
          <p:nvSpPr>
            <p:cNvPr id="54" name="Прямоугольник: скругленные углы 53">
              <a:extLst>
                <a:ext uri="{FF2B5EF4-FFF2-40B4-BE49-F238E27FC236}">
                  <a16:creationId xmlns:a16="http://schemas.microsoft.com/office/drawing/2014/main" id="{B19CF9EE-77EE-4655-A8FB-259898FDD251}"/>
                </a:ext>
              </a:extLst>
            </p:cNvPr>
            <p:cNvSpPr/>
            <p:nvPr/>
          </p:nvSpPr>
          <p:spPr>
            <a:xfrm>
              <a:off x="5492115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Алиса получила от Боба 100 рублей</a:t>
              </a:r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EF500C25-41EC-4000-B33A-554E8BDC3883}"/>
              </a:ext>
            </a:extLst>
          </p:cNvPr>
          <p:cNvGrpSpPr/>
          <p:nvPr/>
        </p:nvGrpSpPr>
        <p:grpSpPr>
          <a:xfrm>
            <a:off x="6352989" y="5347402"/>
            <a:ext cx="1242787" cy="1057635"/>
            <a:chOff x="7216221" y="5302750"/>
            <a:chExt cx="1242787" cy="1057635"/>
          </a:xfrm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7B3AD8D6-0EFC-4756-8353-EC4860C94FDB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4</a:t>
              </a:r>
              <a:r>
                <a:rPr lang="ru-RU" sz="900" dirty="0"/>
                <a:t>7</a:t>
              </a:r>
              <a:r>
                <a:rPr lang="en-US" sz="900" dirty="0"/>
                <a:t>…</a:t>
              </a:r>
              <a:endParaRPr lang="ru-RU" sz="900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DFEC6D9-481E-4266-BE45-AE68103D92B3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BE82138…</a:t>
              </a:r>
              <a:endParaRPr lang="ru-RU" sz="900" dirty="0"/>
            </a:p>
          </p:txBody>
        </p:sp>
        <p:sp>
          <p:nvSpPr>
            <p:cNvPr id="58" name="Прямоугольник: скругленные углы 57">
              <a:extLst>
                <a:ext uri="{FF2B5EF4-FFF2-40B4-BE49-F238E27FC236}">
                  <a16:creationId xmlns:a16="http://schemas.microsoft.com/office/drawing/2014/main" id="{468BC9CB-BCA0-49BA-B990-8AD18D3B226D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Боб Занял Еве 500 рублей</a:t>
              </a:r>
            </a:p>
          </p:txBody>
        </p:sp>
      </p:grp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2A47BF11-F6FF-45C2-BAC4-CBD418D3EC57}"/>
              </a:ext>
            </a:extLst>
          </p:cNvPr>
          <p:cNvGrpSpPr/>
          <p:nvPr/>
        </p:nvGrpSpPr>
        <p:grpSpPr>
          <a:xfrm>
            <a:off x="8021861" y="5347402"/>
            <a:ext cx="1242787" cy="1057635"/>
            <a:chOff x="7216221" y="5302750"/>
            <a:chExt cx="1242787" cy="1057635"/>
          </a:xfrm>
        </p:grpSpPr>
        <p:sp>
          <p:nvSpPr>
            <p:cNvPr id="60" name="Прямоугольник: скругленные углы 59">
              <a:extLst>
                <a:ext uri="{FF2B5EF4-FFF2-40B4-BE49-F238E27FC236}">
                  <a16:creationId xmlns:a16="http://schemas.microsoft.com/office/drawing/2014/main" id="{4C281354-A889-4057-BC80-69E82C4DF5CC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BE…</a:t>
              </a:r>
              <a:endParaRPr lang="ru-RU" sz="900" dirty="0"/>
            </a:p>
          </p:txBody>
        </p:sp>
        <p:sp>
          <p:nvSpPr>
            <p:cNvPr id="61" name="Прямоугольник: скругленные углы 60">
              <a:extLst>
                <a:ext uri="{FF2B5EF4-FFF2-40B4-BE49-F238E27FC236}">
                  <a16:creationId xmlns:a16="http://schemas.microsoft.com/office/drawing/2014/main" id="{3D3904E9-311A-419A-8370-CF827D88BBF4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821BC5…</a:t>
              </a:r>
              <a:endParaRPr lang="ru-RU" sz="900" dirty="0"/>
            </a:p>
          </p:txBody>
        </p:sp>
        <p:sp>
          <p:nvSpPr>
            <p:cNvPr id="62" name="Прямоугольник: скругленные углы 61">
              <a:extLst>
                <a:ext uri="{FF2B5EF4-FFF2-40B4-BE49-F238E27FC236}">
                  <a16:creationId xmlns:a16="http://schemas.microsoft.com/office/drawing/2014/main" id="{D46AB790-C2E3-492C-B433-AD4CDD6B201C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Чарли получил от Боба 400 рублей</a:t>
              </a:r>
            </a:p>
          </p:txBody>
        </p:sp>
      </p:grpSp>
      <p:cxnSp>
        <p:nvCxnSpPr>
          <p:cNvPr id="63" name="Соединитель: уступ 62">
            <a:extLst>
              <a:ext uri="{FF2B5EF4-FFF2-40B4-BE49-F238E27FC236}">
                <a16:creationId xmlns:a16="http://schemas.microsoft.com/office/drawing/2014/main" id="{B419C56C-123A-4EDD-B1BC-91D27EE49CBB}"/>
              </a:ext>
            </a:extLst>
          </p:cNvPr>
          <p:cNvCxnSpPr>
            <a:cxnSpLocks/>
            <a:stCxn id="56" idx="2"/>
            <a:endCxn id="54" idx="3"/>
          </p:cNvCxnSpPr>
          <p:nvPr/>
        </p:nvCxnSpPr>
        <p:spPr>
          <a:xfrm rot="5400000" flipH="1">
            <a:off x="6050005" y="5480659"/>
            <a:ext cx="786224" cy="1062533"/>
          </a:xfrm>
          <a:prstGeom prst="bentConnector4">
            <a:avLst>
              <a:gd name="adj1" fmla="val -29076"/>
              <a:gd name="adj2" fmla="val 7924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Соединитель: уступ 63">
            <a:extLst>
              <a:ext uri="{FF2B5EF4-FFF2-40B4-BE49-F238E27FC236}">
                <a16:creationId xmlns:a16="http://schemas.microsoft.com/office/drawing/2014/main" id="{221B6C88-CC7C-48B6-8FAE-35096B4A6079}"/>
              </a:ext>
            </a:extLst>
          </p:cNvPr>
          <p:cNvCxnSpPr>
            <a:cxnSpLocks/>
            <a:stCxn id="60" idx="2"/>
            <a:endCxn id="58" idx="3"/>
          </p:cNvCxnSpPr>
          <p:nvPr/>
        </p:nvCxnSpPr>
        <p:spPr>
          <a:xfrm rot="5400000" flipH="1">
            <a:off x="7726404" y="5488186"/>
            <a:ext cx="786224" cy="1047479"/>
          </a:xfrm>
          <a:prstGeom prst="bentConnector4">
            <a:avLst>
              <a:gd name="adj1" fmla="val -29076"/>
              <a:gd name="adj2" fmla="val 7966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21B0D4B1-3F1C-41BF-B08C-FF54FD3E0AFA}"/>
              </a:ext>
            </a:extLst>
          </p:cNvPr>
          <p:cNvGrpSpPr/>
          <p:nvPr/>
        </p:nvGrpSpPr>
        <p:grpSpPr>
          <a:xfrm>
            <a:off x="9900195" y="4665314"/>
            <a:ext cx="1242787" cy="1057635"/>
            <a:chOff x="7216221" y="5302750"/>
            <a:chExt cx="1242787" cy="1057635"/>
          </a:xfrm>
        </p:grpSpPr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DC5926E7-5148-4DB8-8D20-18C2647DB4CA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82…</a:t>
              </a:r>
              <a:endParaRPr lang="ru-RU" sz="900" dirty="0"/>
            </a:p>
          </p:txBody>
        </p:sp>
        <p:sp>
          <p:nvSpPr>
            <p:cNvPr id="67" name="Прямоугольник: скругленные углы 66">
              <a:extLst>
                <a:ext uri="{FF2B5EF4-FFF2-40B4-BE49-F238E27FC236}">
                  <a16:creationId xmlns:a16="http://schemas.microsoft.com/office/drawing/2014/main" id="{9B28BC00-1D10-4B8B-A38E-223878C859A7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BA761CD…</a:t>
              </a:r>
              <a:endParaRPr lang="ru-RU" sz="900" dirty="0"/>
            </a:p>
          </p:txBody>
        </p:sp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C34718A3-0B39-4C83-92CF-A3452F812E29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>
                  <a:solidFill>
                    <a:srgbClr val="FFFF00"/>
                  </a:solidFill>
                </a:rPr>
                <a:t>Ева потратила 100 рублей у Чарли</a:t>
              </a:r>
            </a:p>
          </p:txBody>
        </p:sp>
      </p:grpSp>
      <p:cxnSp>
        <p:nvCxnSpPr>
          <p:cNvPr id="69" name="Соединитель: уступ 68">
            <a:extLst>
              <a:ext uri="{FF2B5EF4-FFF2-40B4-BE49-F238E27FC236}">
                <a16:creationId xmlns:a16="http://schemas.microsoft.com/office/drawing/2014/main" id="{39E07DF4-2A70-41C1-8F87-BAF2B693A92A}"/>
              </a:ext>
            </a:extLst>
          </p:cNvPr>
          <p:cNvCxnSpPr>
            <a:cxnSpLocks/>
          </p:cNvCxnSpPr>
          <p:nvPr/>
        </p:nvCxnSpPr>
        <p:spPr>
          <a:xfrm rot="10800000">
            <a:off x="9278807" y="5493820"/>
            <a:ext cx="621388" cy="75234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100" name="Стрелка: вправо 4099">
            <a:extLst>
              <a:ext uri="{FF2B5EF4-FFF2-40B4-BE49-F238E27FC236}">
                <a16:creationId xmlns:a16="http://schemas.microsoft.com/office/drawing/2014/main" id="{18F5ACDD-7D4F-4CC4-93BE-1311D8F83D4A}"/>
              </a:ext>
            </a:extLst>
          </p:cNvPr>
          <p:cNvSpPr/>
          <p:nvPr/>
        </p:nvSpPr>
        <p:spPr>
          <a:xfrm rot="10956390">
            <a:off x="4962425" y="3877109"/>
            <a:ext cx="917010" cy="321177"/>
          </a:xfrm>
          <a:prstGeom prst="rightArrow">
            <a:avLst>
              <a:gd name="adj1" fmla="val 50000"/>
              <a:gd name="adj2" fmla="val 81633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3" name="Стрелка: вправо 72">
            <a:extLst>
              <a:ext uri="{FF2B5EF4-FFF2-40B4-BE49-F238E27FC236}">
                <a16:creationId xmlns:a16="http://schemas.microsoft.com/office/drawing/2014/main" id="{4AD6BE0D-B683-4CDB-AF94-0DA308E78D35}"/>
              </a:ext>
            </a:extLst>
          </p:cNvPr>
          <p:cNvSpPr/>
          <p:nvPr/>
        </p:nvSpPr>
        <p:spPr>
          <a:xfrm rot="20474530">
            <a:off x="6906462" y="3296872"/>
            <a:ext cx="917010" cy="321177"/>
          </a:xfrm>
          <a:prstGeom prst="rightArrow">
            <a:avLst>
              <a:gd name="adj1" fmla="val 50000"/>
              <a:gd name="adj2" fmla="val 81633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1" name="Соединитель: уступ 80">
            <a:extLst>
              <a:ext uri="{FF2B5EF4-FFF2-40B4-BE49-F238E27FC236}">
                <a16:creationId xmlns:a16="http://schemas.microsoft.com/office/drawing/2014/main" id="{2FF83459-1E40-4E92-9FCC-3E5ED54923F9}"/>
              </a:ext>
            </a:extLst>
          </p:cNvPr>
          <p:cNvCxnSpPr>
            <a:cxnSpLocks/>
            <a:stCxn id="75" idx="2"/>
          </p:cNvCxnSpPr>
          <p:nvPr/>
        </p:nvCxnSpPr>
        <p:spPr>
          <a:xfrm rot="5400000" flipH="1">
            <a:off x="9338622" y="5627852"/>
            <a:ext cx="1124152" cy="1241780"/>
          </a:xfrm>
          <a:prstGeom prst="bentConnector4">
            <a:avLst>
              <a:gd name="adj1" fmla="val 10168"/>
              <a:gd name="adj2" fmla="val 75020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74" name="Группа 73">
            <a:extLst>
              <a:ext uri="{FF2B5EF4-FFF2-40B4-BE49-F238E27FC236}">
                <a16:creationId xmlns:a16="http://schemas.microsoft.com/office/drawing/2014/main" id="{C9ECC140-E0E6-4A93-9ABC-BDBC8C4EA136}"/>
              </a:ext>
            </a:extLst>
          </p:cNvPr>
          <p:cNvGrpSpPr/>
          <p:nvPr/>
        </p:nvGrpSpPr>
        <p:grpSpPr>
          <a:xfrm>
            <a:off x="9900194" y="5753183"/>
            <a:ext cx="1242787" cy="1057635"/>
            <a:chOff x="7216221" y="5302750"/>
            <a:chExt cx="1242787" cy="1057635"/>
          </a:xfrm>
        </p:grpSpPr>
        <p:sp>
          <p:nvSpPr>
            <p:cNvPr id="75" name="Прямоугольник: скругленные углы 74">
              <a:extLst>
                <a:ext uri="{FF2B5EF4-FFF2-40B4-BE49-F238E27FC236}">
                  <a16:creationId xmlns:a16="http://schemas.microsoft.com/office/drawing/2014/main" id="{0ACA63BC-2C96-4CDE-A649-53840235AA00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82…</a:t>
              </a:r>
              <a:endParaRPr lang="ru-RU" sz="900" dirty="0"/>
            </a:p>
          </p:txBody>
        </p:sp>
        <p:sp>
          <p:nvSpPr>
            <p:cNvPr id="76" name="Прямоугольник: скругленные углы 75">
              <a:extLst>
                <a:ext uri="{FF2B5EF4-FFF2-40B4-BE49-F238E27FC236}">
                  <a16:creationId xmlns:a16="http://schemas.microsoft.com/office/drawing/2014/main" id="{B0121E7A-0215-4F4E-8ACA-3E77A59B2AE9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6B9EC5…</a:t>
              </a:r>
              <a:endParaRPr lang="ru-RU" sz="900" dirty="0"/>
            </a:p>
          </p:txBody>
        </p:sp>
        <p:sp>
          <p:nvSpPr>
            <p:cNvPr id="77" name="Прямоугольник: скругленные углы 76">
              <a:extLst>
                <a:ext uri="{FF2B5EF4-FFF2-40B4-BE49-F238E27FC236}">
                  <a16:creationId xmlns:a16="http://schemas.microsoft.com/office/drawing/2014/main" id="{34946348-A870-4A78-AC86-9F2A2905636D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>
                  <a:solidFill>
                    <a:srgbClr val="FFFF00"/>
                  </a:solidFill>
                </a:rPr>
                <a:t>Ева потратила 100 рублей у Боба</a:t>
              </a:r>
            </a:p>
          </p:txBody>
        </p:sp>
      </p:grpSp>
      <p:sp>
        <p:nvSpPr>
          <p:cNvPr id="4109" name="TextBox 4108">
            <a:extLst>
              <a:ext uri="{FF2B5EF4-FFF2-40B4-BE49-F238E27FC236}">
                <a16:creationId xmlns:a16="http://schemas.microsoft.com/office/drawing/2014/main" id="{137DD84F-B67D-4C27-A126-228F8B77DA4B}"/>
              </a:ext>
            </a:extLst>
          </p:cNvPr>
          <p:cNvSpPr txBox="1"/>
          <p:nvPr/>
        </p:nvSpPr>
        <p:spPr>
          <a:xfrm>
            <a:off x="9570995" y="5531437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6263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2AB5B5-11FB-488D-BC24-4671B1209209}"/>
              </a:ext>
            </a:extLst>
          </p:cNvPr>
          <p:cNvSpPr txBox="1">
            <a:spLocks/>
          </p:cNvSpPr>
          <p:nvPr/>
        </p:nvSpPr>
        <p:spPr>
          <a:xfrm>
            <a:off x="1293813" y="7709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Правило самой Длинной цепочки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2F1CDA-708D-4946-8BB4-1C12AB9CF23F}"/>
              </a:ext>
            </a:extLst>
          </p:cNvPr>
          <p:cNvSpPr txBox="1"/>
          <p:nvPr/>
        </p:nvSpPr>
        <p:spPr>
          <a:xfrm>
            <a:off x="1460500" y="5308600"/>
            <a:ext cx="410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r>
              <a:rPr lang="ru-RU" dirty="0"/>
              <a:t>Распределённая система</a:t>
            </a:r>
            <a:endParaRPr lang="en-US" dirty="0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EA2F1FCB-21D4-486B-AA7A-569A6602CC99}"/>
              </a:ext>
            </a:extLst>
          </p:cNvPr>
          <p:cNvGrpSpPr/>
          <p:nvPr/>
        </p:nvGrpSpPr>
        <p:grpSpPr>
          <a:xfrm>
            <a:off x="1132113" y="3283652"/>
            <a:ext cx="1242787" cy="1057635"/>
            <a:chOff x="5492115" y="5302750"/>
            <a:chExt cx="1242787" cy="1057635"/>
          </a:xfrm>
        </p:grpSpPr>
        <p:sp>
          <p:nvSpPr>
            <p:cNvPr id="52" name="Прямоугольник: скругленные углы 51">
              <a:extLst>
                <a:ext uri="{FF2B5EF4-FFF2-40B4-BE49-F238E27FC236}">
                  <a16:creationId xmlns:a16="http://schemas.microsoft.com/office/drawing/2014/main" id="{1AE34E00-27C3-4168-8E5F-49F13AE55E23}"/>
                </a:ext>
              </a:extLst>
            </p:cNvPr>
            <p:cNvSpPr/>
            <p:nvPr/>
          </p:nvSpPr>
          <p:spPr>
            <a:xfrm>
              <a:off x="5492115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none</a:t>
              </a:r>
              <a:endParaRPr lang="ru-RU" sz="900" dirty="0"/>
            </a:p>
          </p:txBody>
        </p:sp>
        <p:sp>
          <p:nvSpPr>
            <p:cNvPr id="53" name="Прямоугольник: скругленные углы 52">
              <a:extLst>
                <a:ext uri="{FF2B5EF4-FFF2-40B4-BE49-F238E27FC236}">
                  <a16:creationId xmlns:a16="http://schemas.microsoft.com/office/drawing/2014/main" id="{5E39615E-4A3A-4FFC-9EF2-198684DBF53F}"/>
                </a:ext>
              </a:extLst>
            </p:cNvPr>
            <p:cNvSpPr/>
            <p:nvPr/>
          </p:nvSpPr>
          <p:spPr>
            <a:xfrm>
              <a:off x="5492115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4</a:t>
              </a:r>
              <a:r>
                <a:rPr lang="ru-RU" sz="900" dirty="0"/>
                <a:t>7</a:t>
              </a:r>
              <a:r>
                <a:rPr lang="en-US" sz="900" dirty="0"/>
                <a:t>F7ACF…</a:t>
              </a:r>
              <a:endParaRPr lang="ru-RU" sz="900" dirty="0"/>
            </a:p>
          </p:txBody>
        </p:sp>
        <p:sp>
          <p:nvSpPr>
            <p:cNvPr id="54" name="Прямоугольник: скругленные углы 53">
              <a:extLst>
                <a:ext uri="{FF2B5EF4-FFF2-40B4-BE49-F238E27FC236}">
                  <a16:creationId xmlns:a16="http://schemas.microsoft.com/office/drawing/2014/main" id="{B19CF9EE-77EE-4655-A8FB-259898FDD251}"/>
                </a:ext>
              </a:extLst>
            </p:cNvPr>
            <p:cNvSpPr/>
            <p:nvPr/>
          </p:nvSpPr>
          <p:spPr>
            <a:xfrm>
              <a:off x="5492115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Алиса получила от Боба 100 рублей</a:t>
              </a:r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EF500C25-41EC-4000-B33A-554E8BDC3883}"/>
              </a:ext>
            </a:extLst>
          </p:cNvPr>
          <p:cNvGrpSpPr/>
          <p:nvPr/>
        </p:nvGrpSpPr>
        <p:grpSpPr>
          <a:xfrm>
            <a:off x="2816039" y="3283652"/>
            <a:ext cx="1242787" cy="1057635"/>
            <a:chOff x="7216221" y="5302750"/>
            <a:chExt cx="1242787" cy="1057635"/>
          </a:xfrm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7B3AD8D6-0EFC-4756-8353-EC4860C94FDB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4</a:t>
              </a:r>
              <a:r>
                <a:rPr lang="ru-RU" sz="900" dirty="0"/>
                <a:t>7</a:t>
              </a:r>
              <a:r>
                <a:rPr lang="en-US" sz="900" dirty="0"/>
                <a:t>…</a:t>
              </a:r>
              <a:endParaRPr lang="ru-RU" sz="900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DFEC6D9-481E-4266-BE45-AE68103D92B3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BE82138…</a:t>
              </a:r>
              <a:endParaRPr lang="ru-RU" sz="900" dirty="0"/>
            </a:p>
          </p:txBody>
        </p:sp>
        <p:sp>
          <p:nvSpPr>
            <p:cNvPr id="58" name="Прямоугольник: скругленные углы 57">
              <a:extLst>
                <a:ext uri="{FF2B5EF4-FFF2-40B4-BE49-F238E27FC236}">
                  <a16:creationId xmlns:a16="http://schemas.microsoft.com/office/drawing/2014/main" id="{468BC9CB-BCA0-49BA-B990-8AD18D3B226D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Боб Занял Еве 500 рублей</a:t>
              </a:r>
            </a:p>
          </p:txBody>
        </p:sp>
      </p:grp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2A47BF11-F6FF-45C2-BAC4-CBD418D3EC57}"/>
              </a:ext>
            </a:extLst>
          </p:cNvPr>
          <p:cNvGrpSpPr/>
          <p:nvPr/>
        </p:nvGrpSpPr>
        <p:grpSpPr>
          <a:xfrm>
            <a:off x="4484911" y="3283652"/>
            <a:ext cx="1242787" cy="1057635"/>
            <a:chOff x="7216221" y="5302750"/>
            <a:chExt cx="1242787" cy="1057635"/>
          </a:xfrm>
        </p:grpSpPr>
        <p:sp>
          <p:nvSpPr>
            <p:cNvPr id="60" name="Прямоугольник: скругленные углы 59">
              <a:extLst>
                <a:ext uri="{FF2B5EF4-FFF2-40B4-BE49-F238E27FC236}">
                  <a16:creationId xmlns:a16="http://schemas.microsoft.com/office/drawing/2014/main" id="{4C281354-A889-4057-BC80-69E82C4DF5CC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BE…</a:t>
              </a:r>
              <a:endParaRPr lang="ru-RU" sz="900" dirty="0"/>
            </a:p>
          </p:txBody>
        </p:sp>
        <p:sp>
          <p:nvSpPr>
            <p:cNvPr id="61" name="Прямоугольник: скругленные углы 60">
              <a:extLst>
                <a:ext uri="{FF2B5EF4-FFF2-40B4-BE49-F238E27FC236}">
                  <a16:creationId xmlns:a16="http://schemas.microsoft.com/office/drawing/2014/main" id="{3D3904E9-311A-419A-8370-CF827D88BBF4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821BC5…</a:t>
              </a:r>
              <a:endParaRPr lang="ru-RU" sz="900" dirty="0"/>
            </a:p>
          </p:txBody>
        </p:sp>
        <p:sp>
          <p:nvSpPr>
            <p:cNvPr id="62" name="Прямоугольник: скругленные углы 61">
              <a:extLst>
                <a:ext uri="{FF2B5EF4-FFF2-40B4-BE49-F238E27FC236}">
                  <a16:creationId xmlns:a16="http://schemas.microsoft.com/office/drawing/2014/main" id="{D46AB790-C2E3-492C-B433-AD4CDD6B201C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Чарли получил от Боба 400 рублей</a:t>
              </a:r>
            </a:p>
          </p:txBody>
        </p:sp>
      </p:grpSp>
      <p:cxnSp>
        <p:nvCxnSpPr>
          <p:cNvPr id="63" name="Соединитель: уступ 62">
            <a:extLst>
              <a:ext uri="{FF2B5EF4-FFF2-40B4-BE49-F238E27FC236}">
                <a16:creationId xmlns:a16="http://schemas.microsoft.com/office/drawing/2014/main" id="{B419C56C-123A-4EDD-B1BC-91D27EE49CBB}"/>
              </a:ext>
            </a:extLst>
          </p:cNvPr>
          <p:cNvCxnSpPr>
            <a:cxnSpLocks/>
            <a:stCxn id="56" idx="2"/>
            <a:endCxn id="54" idx="3"/>
          </p:cNvCxnSpPr>
          <p:nvPr/>
        </p:nvCxnSpPr>
        <p:spPr>
          <a:xfrm rot="5400000" flipH="1">
            <a:off x="2513055" y="3416909"/>
            <a:ext cx="786224" cy="1062533"/>
          </a:xfrm>
          <a:prstGeom prst="bentConnector4">
            <a:avLst>
              <a:gd name="adj1" fmla="val -29076"/>
              <a:gd name="adj2" fmla="val 7924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Соединитель: уступ 63">
            <a:extLst>
              <a:ext uri="{FF2B5EF4-FFF2-40B4-BE49-F238E27FC236}">
                <a16:creationId xmlns:a16="http://schemas.microsoft.com/office/drawing/2014/main" id="{221B6C88-CC7C-48B6-8FAE-35096B4A6079}"/>
              </a:ext>
            </a:extLst>
          </p:cNvPr>
          <p:cNvCxnSpPr>
            <a:cxnSpLocks/>
            <a:stCxn id="60" idx="2"/>
            <a:endCxn id="58" idx="3"/>
          </p:cNvCxnSpPr>
          <p:nvPr/>
        </p:nvCxnSpPr>
        <p:spPr>
          <a:xfrm rot="5400000" flipH="1">
            <a:off x="4189454" y="3424436"/>
            <a:ext cx="786224" cy="1047479"/>
          </a:xfrm>
          <a:prstGeom prst="bentConnector4">
            <a:avLst>
              <a:gd name="adj1" fmla="val -29076"/>
              <a:gd name="adj2" fmla="val 7966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21B0D4B1-3F1C-41BF-B08C-FF54FD3E0AFA}"/>
              </a:ext>
            </a:extLst>
          </p:cNvPr>
          <p:cNvGrpSpPr/>
          <p:nvPr/>
        </p:nvGrpSpPr>
        <p:grpSpPr>
          <a:xfrm>
            <a:off x="6371409" y="2361723"/>
            <a:ext cx="1242787" cy="1057635"/>
            <a:chOff x="7216221" y="5302750"/>
            <a:chExt cx="1242787" cy="1057635"/>
          </a:xfrm>
        </p:grpSpPr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DC5926E7-5148-4DB8-8D20-18C2647DB4CA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82…</a:t>
              </a:r>
              <a:endParaRPr lang="ru-RU" sz="900" dirty="0"/>
            </a:p>
          </p:txBody>
        </p:sp>
        <p:sp>
          <p:nvSpPr>
            <p:cNvPr id="67" name="Прямоугольник: скругленные углы 66">
              <a:extLst>
                <a:ext uri="{FF2B5EF4-FFF2-40B4-BE49-F238E27FC236}">
                  <a16:creationId xmlns:a16="http://schemas.microsoft.com/office/drawing/2014/main" id="{9B28BC00-1D10-4B8B-A38E-223878C859A7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BA761CD…</a:t>
              </a:r>
              <a:endParaRPr lang="ru-RU" sz="900" dirty="0"/>
            </a:p>
          </p:txBody>
        </p:sp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C34718A3-0B39-4C83-92CF-A3452F812E29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Ева потратила 100 рублей у Чарли</a:t>
              </a:r>
            </a:p>
          </p:txBody>
        </p:sp>
      </p:grpSp>
      <p:cxnSp>
        <p:nvCxnSpPr>
          <p:cNvPr id="69" name="Соединитель: уступ 68">
            <a:extLst>
              <a:ext uri="{FF2B5EF4-FFF2-40B4-BE49-F238E27FC236}">
                <a16:creationId xmlns:a16="http://schemas.microsoft.com/office/drawing/2014/main" id="{39E07DF4-2A70-41C1-8F87-BAF2B693A9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41857" y="3283652"/>
            <a:ext cx="629552" cy="146418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1" name="Соединитель: уступ 80">
            <a:extLst>
              <a:ext uri="{FF2B5EF4-FFF2-40B4-BE49-F238E27FC236}">
                <a16:creationId xmlns:a16="http://schemas.microsoft.com/office/drawing/2014/main" id="{2FF83459-1E40-4E92-9FCC-3E5ED54923F9}"/>
              </a:ext>
            </a:extLst>
          </p:cNvPr>
          <p:cNvCxnSpPr>
            <a:cxnSpLocks/>
            <a:stCxn id="75" idx="2"/>
            <a:endCxn id="62" idx="3"/>
          </p:cNvCxnSpPr>
          <p:nvPr/>
        </p:nvCxnSpPr>
        <p:spPr>
          <a:xfrm rot="5400000" flipH="1">
            <a:off x="5570119" y="3712643"/>
            <a:ext cx="1602581" cy="1287423"/>
          </a:xfrm>
          <a:prstGeom prst="bentConnector4">
            <a:avLst>
              <a:gd name="adj1" fmla="val -14264"/>
              <a:gd name="adj2" fmla="val 7413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74" name="Группа 73">
            <a:extLst>
              <a:ext uri="{FF2B5EF4-FFF2-40B4-BE49-F238E27FC236}">
                <a16:creationId xmlns:a16="http://schemas.microsoft.com/office/drawing/2014/main" id="{C9ECC140-E0E6-4A93-9ABC-BDBC8C4EA136}"/>
              </a:ext>
            </a:extLst>
          </p:cNvPr>
          <p:cNvGrpSpPr/>
          <p:nvPr/>
        </p:nvGrpSpPr>
        <p:grpSpPr>
          <a:xfrm>
            <a:off x="6393727" y="4100009"/>
            <a:ext cx="1242787" cy="1057635"/>
            <a:chOff x="7216221" y="5302750"/>
            <a:chExt cx="1242787" cy="1057635"/>
          </a:xfrm>
        </p:grpSpPr>
        <p:sp>
          <p:nvSpPr>
            <p:cNvPr id="75" name="Прямоугольник: скругленные углы 74">
              <a:extLst>
                <a:ext uri="{FF2B5EF4-FFF2-40B4-BE49-F238E27FC236}">
                  <a16:creationId xmlns:a16="http://schemas.microsoft.com/office/drawing/2014/main" id="{0ACA63BC-2C96-4CDE-A649-53840235AA00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82…</a:t>
              </a:r>
              <a:endParaRPr lang="ru-RU" sz="900" dirty="0"/>
            </a:p>
          </p:txBody>
        </p:sp>
        <p:sp>
          <p:nvSpPr>
            <p:cNvPr id="76" name="Прямоугольник: скругленные углы 75">
              <a:extLst>
                <a:ext uri="{FF2B5EF4-FFF2-40B4-BE49-F238E27FC236}">
                  <a16:creationId xmlns:a16="http://schemas.microsoft.com/office/drawing/2014/main" id="{B0121E7A-0215-4F4E-8ACA-3E77A59B2AE9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6B9EC5…</a:t>
              </a:r>
              <a:endParaRPr lang="ru-RU" sz="900" dirty="0"/>
            </a:p>
          </p:txBody>
        </p:sp>
        <p:sp>
          <p:nvSpPr>
            <p:cNvPr id="77" name="Прямоугольник: скругленные углы 76">
              <a:extLst>
                <a:ext uri="{FF2B5EF4-FFF2-40B4-BE49-F238E27FC236}">
                  <a16:creationId xmlns:a16="http://schemas.microsoft.com/office/drawing/2014/main" id="{34946348-A870-4A78-AC86-9F2A2905636D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Ева потратила 100 рублей у Боба</a:t>
              </a:r>
            </a:p>
          </p:txBody>
        </p:sp>
      </p:grp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3897002E-A11C-42DF-8FD3-85C02EF37951}"/>
              </a:ext>
            </a:extLst>
          </p:cNvPr>
          <p:cNvGrpSpPr/>
          <p:nvPr/>
        </p:nvGrpSpPr>
        <p:grpSpPr>
          <a:xfrm>
            <a:off x="8062598" y="2375727"/>
            <a:ext cx="1242787" cy="1057635"/>
            <a:chOff x="7216221" y="5302750"/>
            <a:chExt cx="1242787" cy="1057635"/>
          </a:xfrm>
        </p:grpSpPr>
        <p:sp>
          <p:nvSpPr>
            <p:cNvPr id="80" name="Прямоугольник: скругленные углы 79">
              <a:extLst>
                <a:ext uri="{FF2B5EF4-FFF2-40B4-BE49-F238E27FC236}">
                  <a16:creationId xmlns:a16="http://schemas.microsoft.com/office/drawing/2014/main" id="{62912418-C3A4-43BE-95D3-0EE08586AAAC}"/>
                </a:ext>
              </a:extLst>
            </p:cNvPr>
            <p:cNvSpPr/>
            <p:nvPr/>
          </p:nvSpPr>
          <p:spPr>
            <a:xfrm>
              <a:off x="7216221" y="5638791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ru-RU" sz="900" dirty="0"/>
                <a:t>Предыдущий</a:t>
              </a:r>
              <a:r>
                <a:rPr lang="en-US" sz="900" dirty="0"/>
                <a:t>: BA…</a:t>
              </a:r>
              <a:endParaRPr lang="ru-RU" sz="900" dirty="0"/>
            </a:p>
          </p:txBody>
        </p:sp>
        <p:sp>
          <p:nvSpPr>
            <p:cNvPr id="82" name="Прямоугольник: скругленные углы 81">
              <a:extLst>
                <a:ext uri="{FF2B5EF4-FFF2-40B4-BE49-F238E27FC236}">
                  <a16:creationId xmlns:a16="http://schemas.microsoft.com/office/drawing/2014/main" id="{49E4F075-4537-4FDC-AE87-E49AAB9F965A}"/>
                </a:ext>
              </a:extLst>
            </p:cNvPr>
            <p:cNvSpPr/>
            <p:nvPr/>
          </p:nvSpPr>
          <p:spPr>
            <a:xfrm>
              <a:off x="7216221" y="5395415"/>
              <a:ext cx="1242787" cy="721594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900" dirty="0"/>
                <a:t>Hash: 54E036…</a:t>
              </a:r>
              <a:endParaRPr lang="ru-RU" sz="900" dirty="0"/>
            </a:p>
          </p:txBody>
        </p:sp>
        <p:sp>
          <p:nvSpPr>
            <p:cNvPr id="83" name="Прямоугольник: скругленные углы 82">
              <a:extLst>
                <a:ext uri="{FF2B5EF4-FFF2-40B4-BE49-F238E27FC236}">
                  <a16:creationId xmlns:a16="http://schemas.microsoft.com/office/drawing/2014/main" id="{838DF858-5BCF-4463-B6EC-873F2424F542}"/>
                </a:ext>
              </a:extLst>
            </p:cNvPr>
            <p:cNvSpPr/>
            <p:nvPr/>
          </p:nvSpPr>
          <p:spPr>
            <a:xfrm>
              <a:off x="7216221" y="530275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900" dirty="0"/>
                <a:t>Алиса потратила 100 рублей у Боба</a:t>
              </a:r>
            </a:p>
          </p:txBody>
        </p:sp>
      </p:grpSp>
      <p:cxnSp>
        <p:nvCxnSpPr>
          <p:cNvPr id="84" name="Соединитель: уступ 83">
            <a:extLst>
              <a:ext uri="{FF2B5EF4-FFF2-40B4-BE49-F238E27FC236}">
                <a16:creationId xmlns:a16="http://schemas.microsoft.com/office/drawing/2014/main" id="{C1C15EB6-67CF-4334-B6E1-F56A6383F8AA}"/>
              </a:ext>
            </a:extLst>
          </p:cNvPr>
          <p:cNvCxnSpPr>
            <a:cxnSpLocks/>
            <a:stCxn id="80" idx="2"/>
            <a:endCxn id="68" idx="3"/>
          </p:cNvCxnSpPr>
          <p:nvPr/>
        </p:nvCxnSpPr>
        <p:spPr>
          <a:xfrm rot="5400000" flipH="1">
            <a:off x="7748980" y="2498350"/>
            <a:ext cx="800228" cy="1069796"/>
          </a:xfrm>
          <a:prstGeom prst="bentConnector4">
            <a:avLst>
              <a:gd name="adj1" fmla="val -28567"/>
              <a:gd name="adj2" fmla="val 7904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BA83682-D9B6-4FA4-A0DF-F9DF1B7D2C56}"/>
              </a:ext>
            </a:extLst>
          </p:cNvPr>
          <p:cNvCxnSpPr>
            <a:cxnSpLocks/>
          </p:cNvCxnSpPr>
          <p:nvPr/>
        </p:nvCxnSpPr>
        <p:spPr>
          <a:xfrm flipV="1">
            <a:off x="5886450" y="3987800"/>
            <a:ext cx="1949450" cy="146685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Прямая соединительная линия 84">
            <a:extLst>
              <a:ext uri="{FF2B5EF4-FFF2-40B4-BE49-F238E27FC236}">
                <a16:creationId xmlns:a16="http://schemas.microsoft.com/office/drawing/2014/main" id="{75096FE9-AB37-412E-A37C-C322D88DCA88}"/>
              </a:ext>
            </a:extLst>
          </p:cNvPr>
          <p:cNvCxnSpPr>
            <a:cxnSpLocks/>
          </p:cNvCxnSpPr>
          <p:nvPr/>
        </p:nvCxnSpPr>
        <p:spPr>
          <a:xfrm flipH="1" flipV="1">
            <a:off x="5886450" y="3980490"/>
            <a:ext cx="1949450" cy="146685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CD336029-5F7E-4E6F-92F7-D35B17DB3928}"/>
              </a:ext>
            </a:extLst>
          </p:cNvPr>
          <p:cNvSpPr txBox="1"/>
          <p:nvPr/>
        </p:nvSpPr>
        <p:spPr>
          <a:xfrm>
            <a:off x="5410200" y="5308600"/>
            <a:ext cx="410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+mj-lt"/>
              <a:buAutoNum type="arabicPeriod" startAt="4"/>
            </a:pPr>
            <a:r>
              <a:rPr lang="ru-RU" dirty="0"/>
              <a:t>Правило самой длинной цепочки</a:t>
            </a:r>
            <a:endParaRPr lang="en-US" dirty="0"/>
          </a:p>
          <a:p>
            <a:pPr marL="342900" indent="-342900">
              <a:buFont typeface="+mj-lt"/>
              <a:buAutoNum type="arabicPeriod" startAt="4"/>
            </a:pPr>
            <a:r>
              <a:rPr lang="en-US" dirty="0"/>
              <a:t>Proof of Work</a:t>
            </a:r>
            <a:endParaRPr lang="ru-RU" dirty="0"/>
          </a:p>
          <a:p>
            <a:pPr marL="342900" indent="-342900">
              <a:buAutoNum type="arabicPeriod" startAt="4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5831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2AB5B5-11FB-488D-BC24-4671B1209209}"/>
              </a:ext>
            </a:extLst>
          </p:cNvPr>
          <p:cNvSpPr txBox="1">
            <a:spLocks/>
          </p:cNvSpPr>
          <p:nvPr/>
        </p:nvSpPr>
        <p:spPr>
          <a:xfrm>
            <a:off x="1293813" y="7709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PROOF OF WORK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2F1CDA-708D-4946-8BB4-1C12AB9CF23F}"/>
              </a:ext>
            </a:extLst>
          </p:cNvPr>
          <p:cNvSpPr txBox="1"/>
          <p:nvPr/>
        </p:nvSpPr>
        <p:spPr>
          <a:xfrm>
            <a:off x="1460500" y="5308600"/>
            <a:ext cx="410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r>
              <a:rPr lang="ru-RU" dirty="0"/>
              <a:t>Распределённая система</a:t>
            </a:r>
            <a:endParaRPr lang="en-US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F68D27F-D341-480D-B717-152576336CBE}"/>
              </a:ext>
            </a:extLst>
          </p:cNvPr>
          <p:cNvGrpSpPr/>
          <p:nvPr/>
        </p:nvGrpSpPr>
        <p:grpSpPr>
          <a:xfrm>
            <a:off x="1529528" y="2833160"/>
            <a:ext cx="1242787" cy="1298577"/>
            <a:chOff x="1510478" y="3068110"/>
            <a:chExt cx="1242787" cy="1298577"/>
          </a:xfrm>
        </p:grpSpPr>
        <p:sp>
          <p:nvSpPr>
            <p:cNvPr id="39" name="Прямоугольник: скругленные углы 38">
              <a:extLst>
                <a:ext uri="{FF2B5EF4-FFF2-40B4-BE49-F238E27FC236}">
                  <a16:creationId xmlns:a16="http://schemas.microsoft.com/office/drawing/2014/main" id="{90068CD7-F682-4C99-886C-F77C472726AE}"/>
                </a:ext>
              </a:extLst>
            </p:cNvPr>
            <p:cNvSpPr/>
            <p:nvPr/>
          </p:nvSpPr>
          <p:spPr>
            <a:xfrm>
              <a:off x="1510478" y="306811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12345678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51" name="Группа 50">
              <a:extLst>
                <a:ext uri="{FF2B5EF4-FFF2-40B4-BE49-F238E27FC236}">
                  <a16:creationId xmlns:a16="http://schemas.microsoft.com/office/drawing/2014/main" id="{EA2F1FCB-21D4-486B-AA7A-569A6602CC99}"/>
                </a:ext>
              </a:extLst>
            </p:cNvPr>
            <p:cNvGrpSpPr/>
            <p:nvPr/>
          </p:nvGrpSpPr>
          <p:grpSpPr>
            <a:xfrm>
              <a:off x="1510478" y="3309052"/>
              <a:ext cx="1242787" cy="1057635"/>
              <a:chOff x="5492115" y="5302750"/>
              <a:chExt cx="1242787" cy="1057635"/>
            </a:xfrm>
          </p:grpSpPr>
          <p:sp>
            <p:nvSpPr>
              <p:cNvPr id="52" name="Прямоугольник: скругленные углы 51">
                <a:extLst>
                  <a:ext uri="{FF2B5EF4-FFF2-40B4-BE49-F238E27FC236}">
                    <a16:creationId xmlns:a16="http://schemas.microsoft.com/office/drawing/2014/main" id="{1AE34E00-27C3-4168-8E5F-49F13AE55E23}"/>
                  </a:ext>
                </a:extLst>
              </p:cNvPr>
              <p:cNvSpPr/>
              <p:nvPr/>
            </p:nvSpPr>
            <p:spPr>
              <a:xfrm>
                <a:off x="5492115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none</a:t>
                </a:r>
                <a:endParaRPr lang="ru-RU" sz="900" dirty="0"/>
              </a:p>
            </p:txBody>
          </p:sp>
          <p:sp>
            <p:nvSpPr>
              <p:cNvPr id="53" name="Прямоугольник: скругленные углы 52">
                <a:extLst>
                  <a:ext uri="{FF2B5EF4-FFF2-40B4-BE49-F238E27FC236}">
                    <a16:creationId xmlns:a16="http://schemas.microsoft.com/office/drawing/2014/main" id="{5E39615E-4A3A-4FFC-9EF2-198684DBF53F}"/>
                  </a:ext>
                </a:extLst>
              </p:cNvPr>
              <p:cNvSpPr/>
              <p:nvPr/>
            </p:nvSpPr>
            <p:spPr>
              <a:xfrm>
                <a:off x="5492115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4</a:t>
                </a:r>
                <a:r>
                  <a:rPr lang="ru-RU" sz="900" dirty="0"/>
                  <a:t>7</a:t>
                </a:r>
                <a:r>
                  <a:rPr lang="en-US" sz="900" dirty="0"/>
                  <a:t>F7ACF…</a:t>
                </a:r>
                <a:endParaRPr lang="ru-RU" sz="900" dirty="0"/>
              </a:p>
            </p:txBody>
          </p:sp>
          <p:sp>
            <p:nvSpPr>
              <p:cNvPr id="54" name="Прямоугольник: скругленные углы 53">
                <a:extLst>
                  <a:ext uri="{FF2B5EF4-FFF2-40B4-BE49-F238E27FC236}">
                    <a16:creationId xmlns:a16="http://schemas.microsoft.com/office/drawing/2014/main" id="{B19CF9EE-77EE-4655-A8FB-259898FDD251}"/>
                  </a:ext>
                </a:extLst>
              </p:cNvPr>
              <p:cNvSpPr/>
              <p:nvPr/>
            </p:nvSpPr>
            <p:spPr>
              <a:xfrm>
                <a:off x="5492115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ru-RU" sz="1200" dirty="0"/>
                  <a:t>Правила блокчейна</a:t>
                </a:r>
              </a:p>
            </p:txBody>
          </p:sp>
        </p:grp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F07B35AF-E23F-46BB-9B7C-083A96292303}"/>
              </a:ext>
            </a:extLst>
          </p:cNvPr>
          <p:cNvGrpSpPr/>
          <p:nvPr/>
        </p:nvGrpSpPr>
        <p:grpSpPr>
          <a:xfrm>
            <a:off x="3213453" y="2833160"/>
            <a:ext cx="1242788" cy="1298577"/>
            <a:chOff x="3194403" y="3068110"/>
            <a:chExt cx="1242788" cy="1298577"/>
          </a:xfrm>
        </p:grpSpPr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F09A8FE5-3F40-4464-81C7-318C6DD37257}"/>
                </a:ext>
              </a:extLst>
            </p:cNvPr>
            <p:cNvSpPr/>
            <p:nvPr/>
          </p:nvSpPr>
          <p:spPr>
            <a:xfrm>
              <a:off x="3194403" y="306811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987654321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55" name="Группа 54">
              <a:extLst>
                <a:ext uri="{FF2B5EF4-FFF2-40B4-BE49-F238E27FC236}">
                  <a16:creationId xmlns:a16="http://schemas.microsoft.com/office/drawing/2014/main" id="{EF500C25-41EC-4000-B33A-554E8BDC3883}"/>
                </a:ext>
              </a:extLst>
            </p:cNvPr>
            <p:cNvGrpSpPr/>
            <p:nvPr/>
          </p:nvGrpSpPr>
          <p:grpSpPr>
            <a:xfrm>
              <a:off x="3194404" y="3309052"/>
              <a:ext cx="1242787" cy="1057635"/>
              <a:chOff x="7216221" y="5302750"/>
              <a:chExt cx="1242787" cy="1057635"/>
            </a:xfrm>
          </p:grpSpPr>
          <p:sp>
            <p:nvSpPr>
              <p:cNvPr id="56" name="Прямоугольник: скругленные углы 55">
                <a:extLst>
                  <a:ext uri="{FF2B5EF4-FFF2-40B4-BE49-F238E27FC236}">
                    <a16:creationId xmlns:a16="http://schemas.microsoft.com/office/drawing/2014/main" id="{7B3AD8D6-0EFC-4756-8353-EC4860C94FDB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4</a:t>
                </a:r>
                <a:r>
                  <a:rPr lang="ru-RU" sz="900" dirty="0"/>
                  <a:t>7</a:t>
                </a:r>
                <a:r>
                  <a:rPr lang="en-US" sz="900" dirty="0"/>
                  <a:t>…</a:t>
                </a:r>
                <a:endParaRPr lang="ru-RU" sz="900" dirty="0"/>
              </a:p>
            </p:txBody>
          </p:sp>
          <p:sp>
            <p:nvSpPr>
              <p:cNvPr id="57" name="Прямоугольник: скругленные углы 56">
                <a:extLst>
                  <a:ext uri="{FF2B5EF4-FFF2-40B4-BE49-F238E27FC236}">
                    <a16:creationId xmlns:a16="http://schemas.microsoft.com/office/drawing/2014/main" id="{6DFEC6D9-481E-4266-BE45-AE68103D92B3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BE82138…</a:t>
                </a:r>
                <a:endParaRPr lang="ru-RU" sz="900" dirty="0"/>
              </a:p>
            </p:txBody>
          </p:sp>
          <p:sp>
            <p:nvSpPr>
              <p:cNvPr id="58" name="Прямоугольник: скругленные углы 57">
                <a:extLst>
                  <a:ext uri="{FF2B5EF4-FFF2-40B4-BE49-F238E27FC236}">
                    <a16:creationId xmlns:a16="http://schemas.microsoft.com/office/drawing/2014/main" id="{468BC9CB-BCA0-49BA-B990-8AD18D3B226D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Боб Занял Еве 500 рублей</a:t>
                </a:r>
              </a:p>
            </p:txBody>
          </p:sp>
        </p:grp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CEDD19C-4CCC-4C75-8306-729A2F56250B}"/>
              </a:ext>
            </a:extLst>
          </p:cNvPr>
          <p:cNvGrpSpPr/>
          <p:nvPr/>
        </p:nvGrpSpPr>
        <p:grpSpPr>
          <a:xfrm>
            <a:off x="4882326" y="2833117"/>
            <a:ext cx="1242787" cy="1298620"/>
            <a:chOff x="4863276" y="3068067"/>
            <a:chExt cx="1242787" cy="1298620"/>
          </a:xfrm>
        </p:grpSpPr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1F7BFCBD-A76C-4875-BBB4-3A8472983856}"/>
                </a:ext>
              </a:extLst>
            </p:cNvPr>
            <p:cNvSpPr/>
            <p:nvPr/>
          </p:nvSpPr>
          <p:spPr>
            <a:xfrm>
              <a:off x="4863276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11111111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59" name="Группа 58">
              <a:extLst>
                <a:ext uri="{FF2B5EF4-FFF2-40B4-BE49-F238E27FC236}">
                  <a16:creationId xmlns:a16="http://schemas.microsoft.com/office/drawing/2014/main" id="{2A47BF11-F6FF-45C2-BAC4-CBD418D3EC57}"/>
                </a:ext>
              </a:extLst>
            </p:cNvPr>
            <p:cNvGrpSpPr/>
            <p:nvPr/>
          </p:nvGrpSpPr>
          <p:grpSpPr>
            <a:xfrm>
              <a:off x="4863276" y="3309052"/>
              <a:ext cx="1242787" cy="1057635"/>
              <a:chOff x="7216221" y="5302750"/>
              <a:chExt cx="1242787" cy="1057635"/>
            </a:xfrm>
          </p:grpSpPr>
          <p:sp>
            <p:nvSpPr>
              <p:cNvPr id="60" name="Прямоугольник: скругленные углы 59">
                <a:extLst>
                  <a:ext uri="{FF2B5EF4-FFF2-40B4-BE49-F238E27FC236}">
                    <a16:creationId xmlns:a16="http://schemas.microsoft.com/office/drawing/2014/main" id="{4C281354-A889-4057-BC80-69E82C4DF5CC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BE…</a:t>
                </a:r>
                <a:endParaRPr lang="ru-RU" sz="900" dirty="0"/>
              </a:p>
            </p:txBody>
          </p:sp>
          <p:sp>
            <p:nvSpPr>
              <p:cNvPr id="61" name="Прямоугольник: скругленные углы 60">
                <a:extLst>
                  <a:ext uri="{FF2B5EF4-FFF2-40B4-BE49-F238E27FC236}">
                    <a16:creationId xmlns:a16="http://schemas.microsoft.com/office/drawing/2014/main" id="{3D3904E9-311A-419A-8370-CF827D88BBF4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821BC5…</a:t>
                </a:r>
                <a:endParaRPr lang="ru-RU" sz="900" dirty="0"/>
              </a:p>
            </p:txBody>
          </p:sp>
          <p:sp>
            <p:nvSpPr>
              <p:cNvPr id="62" name="Прямоугольник: скругленные углы 61">
                <a:extLst>
                  <a:ext uri="{FF2B5EF4-FFF2-40B4-BE49-F238E27FC236}">
                    <a16:creationId xmlns:a16="http://schemas.microsoft.com/office/drawing/2014/main" id="{D46AB790-C2E3-492C-B433-AD4CDD6B201C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Чарли получил от Боба 400 рублей</a:t>
                </a:r>
              </a:p>
            </p:txBody>
          </p:sp>
        </p:grpSp>
      </p:grpSp>
      <p:cxnSp>
        <p:nvCxnSpPr>
          <p:cNvPr id="63" name="Соединитель: уступ 62">
            <a:extLst>
              <a:ext uri="{FF2B5EF4-FFF2-40B4-BE49-F238E27FC236}">
                <a16:creationId xmlns:a16="http://schemas.microsoft.com/office/drawing/2014/main" id="{B419C56C-123A-4EDD-B1BC-91D27EE49CBB}"/>
              </a:ext>
            </a:extLst>
          </p:cNvPr>
          <p:cNvCxnSpPr>
            <a:cxnSpLocks/>
            <a:stCxn id="56" idx="2"/>
            <a:endCxn id="54" idx="3"/>
          </p:cNvCxnSpPr>
          <p:nvPr/>
        </p:nvCxnSpPr>
        <p:spPr>
          <a:xfrm rot="5400000" flipH="1">
            <a:off x="2910470" y="3207359"/>
            <a:ext cx="786224" cy="1062533"/>
          </a:xfrm>
          <a:prstGeom prst="bentConnector4">
            <a:avLst>
              <a:gd name="adj1" fmla="val -29076"/>
              <a:gd name="adj2" fmla="val 7924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Соединитель: уступ 63">
            <a:extLst>
              <a:ext uri="{FF2B5EF4-FFF2-40B4-BE49-F238E27FC236}">
                <a16:creationId xmlns:a16="http://schemas.microsoft.com/office/drawing/2014/main" id="{221B6C88-CC7C-48B6-8FAE-35096B4A6079}"/>
              </a:ext>
            </a:extLst>
          </p:cNvPr>
          <p:cNvCxnSpPr>
            <a:cxnSpLocks/>
            <a:stCxn id="60" idx="2"/>
            <a:endCxn id="58" idx="3"/>
          </p:cNvCxnSpPr>
          <p:nvPr/>
        </p:nvCxnSpPr>
        <p:spPr>
          <a:xfrm rot="5400000" flipH="1">
            <a:off x="4586869" y="3214886"/>
            <a:ext cx="786224" cy="1047479"/>
          </a:xfrm>
          <a:prstGeom prst="bentConnector4">
            <a:avLst>
              <a:gd name="adj1" fmla="val -29076"/>
              <a:gd name="adj2" fmla="val 7966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11515AEF-69D3-44DA-AE61-16107F9BEEE8}"/>
              </a:ext>
            </a:extLst>
          </p:cNvPr>
          <p:cNvGrpSpPr/>
          <p:nvPr/>
        </p:nvGrpSpPr>
        <p:grpSpPr>
          <a:xfrm>
            <a:off x="6679924" y="2833117"/>
            <a:ext cx="1242787" cy="1298620"/>
            <a:chOff x="6660874" y="3068067"/>
            <a:chExt cx="1242787" cy="1298620"/>
          </a:xfrm>
        </p:grpSpPr>
        <p:sp>
          <p:nvSpPr>
            <p:cNvPr id="45" name="Прямоугольник: скругленные углы 44">
              <a:extLst>
                <a:ext uri="{FF2B5EF4-FFF2-40B4-BE49-F238E27FC236}">
                  <a16:creationId xmlns:a16="http://schemas.microsoft.com/office/drawing/2014/main" id="{4A96E237-9639-4F61-A7D5-0894F9B3FBF7}"/>
                </a:ext>
              </a:extLst>
            </p:cNvPr>
            <p:cNvSpPr/>
            <p:nvPr/>
          </p:nvSpPr>
          <p:spPr>
            <a:xfrm>
              <a:off x="6660874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99999999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65" name="Группа 64">
              <a:extLst>
                <a:ext uri="{FF2B5EF4-FFF2-40B4-BE49-F238E27FC236}">
                  <a16:creationId xmlns:a16="http://schemas.microsoft.com/office/drawing/2014/main" id="{21B0D4B1-3F1C-41BF-B08C-FF54FD3E0AFA}"/>
                </a:ext>
              </a:extLst>
            </p:cNvPr>
            <p:cNvGrpSpPr/>
            <p:nvPr/>
          </p:nvGrpSpPr>
          <p:grpSpPr>
            <a:xfrm>
              <a:off x="6660874" y="3309052"/>
              <a:ext cx="1242787" cy="1057635"/>
              <a:chOff x="7216221" y="5302750"/>
              <a:chExt cx="1242787" cy="1057635"/>
            </a:xfrm>
          </p:grpSpPr>
          <p:sp>
            <p:nvSpPr>
              <p:cNvPr id="66" name="Прямоугольник: скругленные углы 65">
                <a:extLst>
                  <a:ext uri="{FF2B5EF4-FFF2-40B4-BE49-F238E27FC236}">
                    <a16:creationId xmlns:a16="http://schemas.microsoft.com/office/drawing/2014/main" id="{DC5926E7-5148-4DB8-8D20-18C2647DB4CA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82…</a:t>
                </a:r>
                <a:endParaRPr lang="ru-RU" sz="900" dirty="0"/>
              </a:p>
            </p:txBody>
          </p:sp>
          <p:sp>
            <p:nvSpPr>
              <p:cNvPr id="67" name="Прямоугольник: скругленные углы 66">
                <a:extLst>
                  <a:ext uri="{FF2B5EF4-FFF2-40B4-BE49-F238E27FC236}">
                    <a16:creationId xmlns:a16="http://schemas.microsoft.com/office/drawing/2014/main" id="{9B28BC00-1D10-4B8B-A38E-223878C859A7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BA761CD…</a:t>
                </a:r>
                <a:endParaRPr lang="ru-RU" sz="900" dirty="0"/>
              </a:p>
            </p:txBody>
          </p:sp>
          <p:sp>
            <p:nvSpPr>
              <p:cNvPr id="68" name="Прямоугольник: скругленные углы 67">
                <a:extLst>
                  <a:ext uri="{FF2B5EF4-FFF2-40B4-BE49-F238E27FC236}">
                    <a16:creationId xmlns:a16="http://schemas.microsoft.com/office/drawing/2014/main" id="{C34718A3-0B39-4C83-92CF-A3452F812E29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Ева потратила 100 рублей у Чарли</a:t>
                </a:r>
              </a:p>
            </p:txBody>
          </p:sp>
        </p:grpSp>
      </p:grpSp>
      <p:cxnSp>
        <p:nvCxnSpPr>
          <p:cNvPr id="69" name="Соединитель: уступ 68">
            <a:extLst>
              <a:ext uri="{FF2B5EF4-FFF2-40B4-BE49-F238E27FC236}">
                <a16:creationId xmlns:a16="http://schemas.microsoft.com/office/drawing/2014/main" id="{39E07DF4-2A70-41C1-8F87-BAF2B693A92A}"/>
              </a:ext>
            </a:extLst>
          </p:cNvPr>
          <p:cNvCxnSpPr>
            <a:cxnSpLocks/>
            <a:stCxn id="66" idx="2"/>
            <a:endCxn id="62" idx="3"/>
          </p:cNvCxnSpPr>
          <p:nvPr/>
        </p:nvCxnSpPr>
        <p:spPr>
          <a:xfrm rot="5400000" flipH="1">
            <a:off x="6320104" y="3150523"/>
            <a:ext cx="786224" cy="1176205"/>
          </a:xfrm>
          <a:prstGeom prst="bentConnector4">
            <a:avLst>
              <a:gd name="adj1" fmla="val -29076"/>
              <a:gd name="adj2" fmla="val 76415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59B39FC2-1230-44A4-8296-9E3CA5D31B11}"/>
              </a:ext>
            </a:extLst>
          </p:cNvPr>
          <p:cNvGrpSpPr/>
          <p:nvPr/>
        </p:nvGrpSpPr>
        <p:grpSpPr>
          <a:xfrm>
            <a:off x="8371113" y="2833117"/>
            <a:ext cx="1242787" cy="1312624"/>
            <a:chOff x="8352063" y="3068067"/>
            <a:chExt cx="1242787" cy="1312624"/>
          </a:xfrm>
        </p:grpSpPr>
        <p:sp>
          <p:nvSpPr>
            <p:cNvPr id="48" name="Прямоугольник: скругленные углы 47">
              <a:extLst>
                <a:ext uri="{FF2B5EF4-FFF2-40B4-BE49-F238E27FC236}">
                  <a16:creationId xmlns:a16="http://schemas.microsoft.com/office/drawing/2014/main" id="{DDF26420-CBBB-4CD2-86EB-6CB37DA205CF}"/>
                </a:ext>
              </a:extLst>
            </p:cNvPr>
            <p:cNvSpPr/>
            <p:nvPr/>
          </p:nvSpPr>
          <p:spPr>
            <a:xfrm>
              <a:off x="8352063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55555555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3897002E-A11C-42DF-8FD3-85C02EF37951}"/>
                </a:ext>
              </a:extLst>
            </p:cNvPr>
            <p:cNvGrpSpPr/>
            <p:nvPr/>
          </p:nvGrpSpPr>
          <p:grpSpPr>
            <a:xfrm>
              <a:off x="8352063" y="3323056"/>
              <a:ext cx="1242787" cy="1057635"/>
              <a:chOff x="7216221" y="5302750"/>
              <a:chExt cx="1242787" cy="1057635"/>
            </a:xfrm>
          </p:grpSpPr>
          <p:sp>
            <p:nvSpPr>
              <p:cNvPr id="80" name="Прямоугольник: скругленные углы 79">
                <a:extLst>
                  <a:ext uri="{FF2B5EF4-FFF2-40B4-BE49-F238E27FC236}">
                    <a16:creationId xmlns:a16="http://schemas.microsoft.com/office/drawing/2014/main" id="{62912418-C3A4-43BE-95D3-0EE08586AAAC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BA…</a:t>
                </a:r>
                <a:endParaRPr lang="ru-RU" sz="900" dirty="0"/>
              </a:p>
            </p:txBody>
          </p:sp>
          <p:sp>
            <p:nvSpPr>
              <p:cNvPr id="82" name="Прямоугольник: скругленные углы 81">
                <a:extLst>
                  <a:ext uri="{FF2B5EF4-FFF2-40B4-BE49-F238E27FC236}">
                    <a16:creationId xmlns:a16="http://schemas.microsoft.com/office/drawing/2014/main" id="{49E4F075-4537-4FDC-AE87-E49AAB9F965A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54E036…</a:t>
                </a:r>
                <a:endParaRPr lang="ru-RU" sz="900" dirty="0"/>
              </a:p>
            </p:txBody>
          </p:sp>
          <p:sp>
            <p:nvSpPr>
              <p:cNvPr id="83" name="Прямоугольник: скругленные углы 82">
                <a:extLst>
                  <a:ext uri="{FF2B5EF4-FFF2-40B4-BE49-F238E27FC236}">
                    <a16:creationId xmlns:a16="http://schemas.microsoft.com/office/drawing/2014/main" id="{838DF858-5BCF-4463-B6EC-873F2424F542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Алиса потратила 100 рублей у Боба</a:t>
                </a:r>
              </a:p>
            </p:txBody>
          </p:sp>
        </p:grpSp>
      </p:grpSp>
      <p:cxnSp>
        <p:nvCxnSpPr>
          <p:cNvPr id="84" name="Соединитель: уступ 83">
            <a:extLst>
              <a:ext uri="{FF2B5EF4-FFF2-40B4-BE49-F238E27FC236}">
                <a16:creationId xmlns:a16="http://schemas.microsoft.com/office/drawing/2014/main" id="{C1C15EB6-67CF-4334-B6E1-F56A6383F8AA}"/>
              </a:ext>
            </a:extLst>
          </p:cNvPr>
          <p:cNvCxnSpPr>
            <a:cxnSpLocks/>
            <a:stCxn id="80" idx="2"/>
            <a:endCxn id="68" idx="3"/>
          </p:cNvCxnSpPr>
          <p:nvPr/>
        </p:nvCxnSpPr>
        <p:spPr>
          <a:xfrm rot="5400000" flipH="1">
            <a:off x="8057495" y="3210729"/>
            <a:ext cx="800228" cy="1069796"/>
          </a:xfrm>
          <a:prstGeom prst="bentConnector4">
            <a:avLst>
              <a:gd name="adj1" fmla="val -28567"/>
              <a:gd name="adj2" fmla="val 7904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CD336029-5F7E-4E6F-92F7-D35B17DB3928}"/>
              </a:ext>
            </a:extLst>
          </p:cNvPr>
          <p:cNvSpPr txBox="1"/>
          <p:nvPr/>
        </p:nvSpPr>
        <p:spPr>
          <a:xfrm>
            <a:off x="5410200" y="5308600"/>
            <a:ext cx="410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+mj-lt"/>
              <a:buAutoNum type="arabicPeriod" startAt="4"/>
            </a:pPr>
            <a:r>
              <a:rPr lang="ru-RU" dirty="0"/>
              <a:t>Правило самой длинной цепочки</a:t>
            </a:r>
            <a:endParaRPr lang="en-US" dirty="0"/>
          </a:p>
          <a:p>
            <a:pPr marL="342900" indent="-342900">
              <a:buFont typeface="+mj-lt"/>
              <a:buAutoNum type="arabicPeriod" startAt="4"/>
            </a:pPr>
            <a:r>
              <a:rPr lang="en-US" dirty="0"/>
              <a:t>Proof of Work</a:t>
            </a:r>
            <a:endParaRPr lang="ru-RU" dirty="0"/>
          </a:p>
          <a:p>
            <a:pPr marL="342900" indent="-342900">
              <a:buAutoNum type="arabicPeriod" startAt="4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5501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Смарт-</a:t>
            </a:r>
            <a:r>
              <a:rPr lang="ru-RU" dirty="0" err="1"/>
              <a:t>контрактЫ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5C553F-31E7-41A6-A8AA-80514EABA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2" y="1471934"/>
            <a:ext cx="4828378" cy="488548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59912E1-3CAB-4268-A200-8741B05F14DC}"/>
              </a:ext>
            </a:extLst>
          </p:cNvPr>
          <p:cNvSpPr txBox="1"/>
          <p:nvPr/>
        </p:nvSpPr>
        <p:spPr>
          <a:xfrm>
            <a:off x="1389063" y="4632922"/>
            <a:ext cx="41084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Опциональны для блокчейна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«Пользователи» с ограничениями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Исполнение смарт-контрактов происходит во время </a:t>
            </a:r>
            <a:r>
              <a:rPr lang="ru-RU" dirty="0" err="1"/>
              <a:t>танзакции</a:t>
            </a:r>
            <a:endParaRPr lang="en-US" dirty="0"/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2BD1042A-D0B0-4358-BBC3-0E0F18D3E2E3}"/>
              </a:ext>
            </a:extLst>
          </p:cNvPr>
          <p:cNvGrpSpPr/>
          <p:nvPr/>
        </p:nvGrpSpPr>
        <p:grpSpPr>
          <a:xfrm>
            <a:off x="1873520" y="2365163"/>
            <a:ext cx="1242787" cy="1298620"/>
            <a:chOff x="6660874" y="3068067"/>
            <a:chExt cx="1242787" cy="1298620"/>
          </a:xfrm>
        </p:grpSpPr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AB6C3938-2C2A-4F27-85B4-9F907832407E}"/>
                </a:ext>
              </a:extLst>
            </p:cNvPr>
            <p:cNvSpPr/>
            <p:nvPr/>
          </p:nvSpPr>
          <p:spPr>
            <a:xfrm>
              <a:off x="6660874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99999999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41" name="Группа 40">
              <a:extLst>
                <a:ext uri="{FF2B5EF4-FFF2-40B4-BE49-F238E27FC236}">
                  <a16:creationId xmlns:a16="http://schemas.microsoft.com/office/drawing/2014/main" id="{51976AD8-AD75-4A31-B9AE-06ECB5E07CEB}"/>
                </a:ext>
              </a:extLst>
            </p:cNvPr>
            <p:cNvGrpSpPr/>
            <p:nvPr/>
          </p:nvGrpSpPr>
          <p:grpSpPr>
            <a:xfrm>
              <a:off x="6660874" y="3309052"/>
              <a:ext cx="1242787" cy="1057635"/>
              <a:chOff x="7216221" y="5302750"/>
              <a:chExt cx="1242787" cy="1057635"/>
            </a:xfrm>
          </p:grpSpPr>
          <p:sp>
            <p:nvSpPr>
              <p:cNvPr id="43" name="Прямоугольник: скругленные углы 42">
                <a:extLst>
                  <a:ext uri="{FF2B5EF4-FFF2-40B4-BE49-F238E27FC236}">
                    <a16:creationId xmlns:a16="http://schemas.microsoft.com/office/drawing/2014/main" id="{695CAFBF-A47E-46A5-AC16-C712DBF17545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82…</a:t>
                </a:r>
                <a:endParaRPr lang="ru-RU" sz="900" dirty="0"/>
              </a:p>
            </p:txBody>
          </p:sp>
          <p:sp>
            <p:nvSpPr>
              <p:cNvPr id="46" name="Прямоугольник: скругленные углы 45">
                <a:extLst>
                  <a:ext uri="{FF2B5EF4-FFF2-40B4-BE49-F238E27FC236}">
                    <a16:creationId xmlns:a16="http://schemas.microsoft.com/office/drawing/2014/main" id="{E14C6CF1-87B9-4467-94D2-02B4499A6387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BA761CD…</a:t>
                </a:r>
                <a:endParaRPr lang="ru-RU" sz="900" dirty="0"/>
              </a:p>
            </p:txBody>
          </p:sp>
          <p:sp>
            <p:nvSpPr>
              <p:cNvPr id="48" name="Прямоугольник: скругленные углы 47">
                <a:extLst>
                  <a:ext uri="{FF2B5EF4-FFF2-40B4-BE49-F238E27FC236}">
                    <a16:creationId xmlns:a16="http://schemas.microsoft.com/office/drawing/2014/main" id="{65BE97F9-19B3-4F01-A101-7B4361E10C28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Ева потратила 100 рублей у Чарли</a:t>
                </a:r>
              </a:p>
            </p:txBody>
          </p:sp>
        </p:grpSp>
      </p:grpSp>
      <p:cxnSp>
        <p:nvCxnSpPr>
          <p:cNvPr id="49" name="Соединитель: уступ 48">
            <a:extLst>
              <a:ext uri="{FF2B5EF4-FFF2-40B4-BE49-F238E27FC236}">
                <a16:creationId xmlns:a16="http://schemas.microsoft.com/office/drawing/2014/main" id="{0F56E3EF-C9F9-42C5-A71D-211A42C051C2}"/>
              </a:ext>
            </a:extLst>
          </p:cNvPr>
          <p:cNvCxnSpPr>
            <a:cxnSpLocks/>
            <a:stCxn id="43" idx="2"/>
          </p:cNvCxnSpPr>
          <p:nvPr/>
        </p:nvCxnSpPr>
        <p:spPr>
          <a:xfrm rot="5400000" flipH="1">
            <a:off x="1513700" y="2682569"/>
            <a:ext cx="786224" cy="1176205"/>
          </a:xfrm>
          <a:prstGeom prst="bentConnector4">
            <a:avLst>
              <a:gd name="adj1" fmla="val -29076"/>
              <a:gd name="adj2" fmla="val 76415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52" name="Группа 51">
            <a:extLst>
              <a:ext uri="{FF2B5EF4-FFF2-40B4-BE49-F238E27FC236}">
                <a16:creationId xmlns:a16="http://schemas.microsoft.com/office/drawing/2014/main" id="{DCD2F3D5-ACD8-4295-B766-BBBA07890300}"/>
              </a:ext>
            </a:extLst>
          </p:cNvPr>
          <p:cNvGrpSpPr/>
          <p:nvPr/>
        </p:nvGrpSpPr>
        <p:grpSpPr>
          <a:xfrm>
            <a:off x="3564709" y="2365163"/>
            <a:ext cx="1242787" cy="1312624"/>
            <a:chOff x="8352063" y="3068067"/>
            <a:chExt cx="1242787" cy="1312624"/>
          </a:xfrm>
        </p:grpSpPr>
        <p:sp>
          <p:nvSpPr>
            <p:cNvPr id="53" name="Прямоугольник: скругленные углы 52">
              <a:extLst>
                <a:ext uri="{FF2B5EF4-FFF2-40B4-BE49-F238E27FC236}">
                  <a16:creationId xmlns:a16="http://schemas.microsoft.com/office/drawing/2014/main" id="{F2FCA832-75FB-44F9-A627-446BAEB0A8C9}"/>
                </a:ext>
              </a:extLst>
            </p:cNvPr>
            <p:cNvSpPr/>
            <p:nvPr/>
          </p:nvSpPr>
          <p:spPr>
            <a:xfrm>
              <a:off x="8352063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55555555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54" name="Группа 53">
              <a:extLst>
                <a:ext uri="{FF2B5EF4-FFF2-40B4-BE49-F238E27FC236}">
                  <a16:creationId xmlns:a16="http://schemas.microsoft.com/office/drawing/2014/main" id="{7C3B333D-C7A4-4B32-9571-125676778A4D}"/>
                </a:ext>
              </a:extLst>
            </p:cNvPr>
            <p:cNvGrpSpPr/>
            <p:nvPr/>
          </p:nvGrpSpPr>
          <p:grpSpPr>
            <a:xfrm>
              <a:off x="8352063" y="3323056"/>
              <a:ext cx="1242787" cy="1057635"/>
              <a:chOff x="7216221" y="5302750"/>
              <a:chExt cx="1242787" cy="1057635"/>
            </a:xfrm>
          </p:grpSpPr>
          <p:sp>
            <p:nvSpPr>
              <p:cNvPr id="56" name="Прямоугольник: скругленные углы 55">
                <a:extLst>
                  <a:ext uri="{FF2B5EF4-FFF2-40B4-BE49-F238E27FC236}">
                    <a16:creationId xmlns:a16="http://schemas.microsoft.com/office/drawing/2014/main" id="{AB996197-C03B-4B43-B99B-CD8C9B0829E2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BA…</a:t>
                </a:r>
                <a:endParaRPr lang="ru-RU" sz="900" dirty="0"/>
              </a:p>
            </p:txBody>
          </p:sp>
          <p:sp>
            <p:nvSpPr>
              <p:cNvPr id="57" name="Прямоугольник: скругленные углы 56">
                <a:extLst>
                  <a:ext uri="{FF2B5EF4-FFF2-40B4-BE49-F238E27FC236}">
                    <a16:creationId xmlns:a16="http://schemas.microsoft.com/office/drawing/2014/main" id="{CE29986D-ED94-4804-8D41-21952A867FEA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54E036…</a:t>
                </a:r>
                <a:endParaRPr lang="ru-RU" sz="900" dirty="0"/>
              </a:p>
            </p:txBody>
          </p:sp>
          <p:sp>
            <p:nvSpPr>
              <p:cNvPr id="58" name="Прямоугольник: скругленные углы 57">
                <a:extLst>
                  <a:ext uri="{FF2B5EF4-FFF2-40B4-BE49-F238E27FC236}">
                    <a16:creationId xmlns:a16="http://schemas.microsoft.com/office/drawing/2014/main" id="{D87B0854-429E-4385-AD0A-0DA8B9A539EA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Результат работы</a:t>
                </a:r>
                <a:r>
                  <a:rPr lang="en-US" sz="900" dirty="0"/>
                  <a:t> </a:t>
                </a:r>
                <a:r>
                  <a:rPr lang="ru-RU" sz="900" dirty="0"/>
                  <a:t>контракта «41084»: 01100100101001</a:t>
                </a:r>
              </a:p>
            </p:txBody>
          </p:sp>
        </p:grpSp>
      </p:grpSp>
      <p:cxnSp>
        <p:nvCxnSpPr>
          <p:cNvPr id="59" name="Соединитель: уступ 58">
            <a:extLst>
              <a:ext uri="{FF2B5EF4-FFF2-40B4-BE49-F238E27FC236}">
                <a16:creationId xmlns:a16="http://schemas.microsoft.com/office/drawing/2014/main" id="{53508A40-CF42-49BE-8553-82E63D257FDF}"/>
              </a:ext>
            </a:extLst>
          </p:cNvPr>
          <p:cNvCxnSpPr>
            <a:cxnSpLocks/>
            <a:stCxn id="56" idx="2"/>
            <a:endCxn id="48" idx="3"/>
          </p:cNvCxnSpPr>
          <p:nvPr/>
        </p:nvCxnSpPr>
        <p:spPr>
          <a:xfrm rot="5400000" flipH="1">
            <a:off x="3251091" y="2742775"/>
            <a:ext cx="800228" cy="1069796"/>
          </a:xfrm>
          <a:prstGeom prst="bentConnector4">
            <a:avLst>
              <a:gd name="adj1" fmla="val -28567"/>
              <a:gd name="adj2" fmla="val 7904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78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блокчейна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E64BD-5B0A-4D86-9368-D466660A7588}"/>
              </a:ext>
            </a:extLst>
          </p:cNvPr>
          <p:cNvSpPr txBox="1"/>
          <p:nvPr/>
        </p:nvSpPr>
        <p:spPr>
          <a:xfrm>
            <a:off x="1070518" y="1863545"/>
            <a:ext cx="41084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r>
              <a:rPr lang="ru-RU" dirty="0"/>
              <a:t>Распределённая система</a:t>
            </a:r>
            <a:endParaRPr lang="en-US" dirty="0"/>
          </a:p>
          <a:p>
            <a:pPr marL="342900" indent="-342900">
              <a:buAutoNum type="arabicPeriod"/>
            </a:pPr>
            <a:r>
              <a:rPr lang="ru-RU" dirty="0"/>
              <a:t>Правило самой длинной цепочки</a:t>
            </a:r>
          </a:p>
          <a:p>
            <a:pPr marL="342900" indent="-342900">
              <a:buAutoNum type="arabicPeriod"/>
            </a:pPr>
            <a:r>
              <a:rPr lang="en-US" dirty="0"/>
              <a:t>Proof of Work</a:t>
            </a:r>
            <a:endParaRPr lang="ru-RU" dirty="0"/>
          </a:p>
          <a:p>
            <a:pPr marL="342900" indent="-342900">
              <a:buAutoNum type="arabicPeriod"/>
            </a:pPr>
            <a:r>
              <a:rPr lang="ru-RU" dirty="0"/>
              <a:t>Смарт-контракты</a:t>
            </a: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066F007F-149D-41F2-8604-122C022BA69C}"/>
              </a:ext>
            </a:extLst>
          </p:cNvPr>
          <p:cNvGrpSpPr/>
          <p:nvPr/>
        </p:nvGrpSpPr>
        <p:grpSpPr>
          <a:xfrm>
            <a:off x="6954839" y="114605"/>
            <a:ext cx="3401163" cy="3159342"/>
            <a:chOff x="6522861" y="460158"/>
            <a:chExt cx="5103274" cy="4740434"/>
          </a:xfrm>
        </p:grpSpPr>
        <p:pic>
          <p:nvPicPr>
            <p:cNvPr id="6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BA9049AA-AF4B-4118-9D27-A5D84245C8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10469383" y="1149894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E7E585A5-EBF2-4509-AF60-CAC3736B84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8482568" y="460158"/>
              <a:ext cx="1111630" cy="202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90BAF69A-24A4-4305-90A5-CB2E4FFE00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33" r="34244"/>
            <a:stretch/>
          </p:blipFill>
          <p:spPr bwMode="auto">
            <a:xfrm>
              <a:off x="10711734" y="2255448"/>
              <a:ext cx="914401" cy="202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A0A2403A-0425-448A-AF1E-C17EF1379E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83"/>
            <a:stretch/>
          </p:blipFill>
          <p:spPr bwMode="auto">
            <a:xfrm>
              <a:off x="6757969" y="3176892"/>
              <a:ext cx="1099384" cy="202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09C304BA-255D-45DE-A750-3F136EC42063}"/>
                </a:ext>
              </a:extLst>
            </p:cNvPr>
            <p:cNvCxnSpPr>
              <a:cxnSpLocks/>
            </p:cNvCxnSpPr>
            <p:nvPr/>
          </p:nvCxnSpPr>
          <p:spPr>
            <a:xfrm>
              <a:off x="7181850" y="2590800"/>
              <a:ext cx="0" cy="8382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3191BBAA-06A5-4B69-B08A-6A21449CA90E}"/>
                </a:ext>
              </a:extLst>
            </p:cNvPr>
            <p:cNvCxnSpPr>
              <a:cxnSpLocks/>
            </p:cNvCxnSpPr>
            <p:nvPr/>
          </p:nvCxnSpPr>
          <p:spPr>
            <a:xfrm>
              <a:off x="9594198" y="1657350"/>
              <a:ext cx="875185" cy="3365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2B8F3F18-F969-49BA-A071-58CC764BC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78916" y="3395850"/>
              <a:ext cx="3211255" cy="2173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3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B1BDB377-2F9A-4CDA-AD8D-2340C000C1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6522861" y="1342421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1B007940-9577-4712-9AA0-6DA2DED36ED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8100547" y="3782620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020FDCAE-4E0A-4450-A362-A3D0E74D13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10231181" y="3678983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6672B273-01DA-4845-8F7F-325B351F0D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46951" y="2013550"/>
              <a:ext cx="263713" cy="18663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0E27D8F-BCF2-4F68-B0D4-909E58AFE3EF}"/>
                </a:ext>
              </a:extLst>
            </p:cNvPr>
            <p:cNvCxnSpPr>
              <a:cxnSpLocks/>
            </p:cNvCxnSpPr>
            <p:nvPr/>
          </p:nvCxnSpPr>
          <p:spPr>
            <a:xfrm>
              <a:off x="7746604" y="2381535"/>
              <a:ext cx="2627535" cy="174021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57A75799-F41D-44E4-9B03-81762D2D8F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72588" y="4480494"/>
              <a:ext cx="958593" cy="1550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357CBA0E-7414-461E-A575-C53DDE57F5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63875" y="1703716"/>
              <a:ext cx="958593" cy="1550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33E12EA4-6C3D-4E3B-9544-A6BF0527ED4D}"/>
              </a:ext>
            </a:extLst>
          </p:cNvPr>
          <p:cNvSpPr txBox="1"/>
          <p:nvPr/>
        </p:nvSpPr>
        <p:spPr>
          <a:xfrm>
            <a:off x="8055090" y="3258893"/>
            <a:ext cx="132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Атака 51%</a:t>
            </a: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7887F15C-4572-47CF-8D99-FC1C6D34C01D}"/>
              </a:ext>
            </a:extLst>
          </p:cNvPr>
          <p:cNvGrpSpPr/>
          <p:nvPr/>
        </p:nvGrpSpPr>
        <p:grpSpPr>
          <a:xfrm>
            <a:off x="6921772" y="3778261"/>
            <a:ext cx="3400698" cy="2554604"/>
            <a:chOff x="6522861" y="1149894"/>
            <a:chExt cx="5102577" cy="3833055"/>
          </a:xfrm>
        </p:grpSpPr>
        <p:pic>
          <p:nvPicPr>
            <p:cNvPr id="37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BBF31191-B3EA-4BB3-B451-E8E222A547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10469383" y="1149894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8D6DAF91-3F41-4030-89CC-57A9B5A05E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8438143" y="1585158"/>
              <a:ext cx="1111629" cy="202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EE751C5B-1E6D-4B44-A485-2BB0EBB3C1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71985" y="1993900"/>
              <a:ext cx="897398" cy="12978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4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5A020DDC-384C-4834-AB83-20DA8CDF8D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6522861" y="1342421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12" descr="Значок символа хакера системы | Премиум векторы">
              <a:extLst>
                <a:ext uri="{FF2B5EF4-FFF2-40B4-BE49-F238E27FC236}">
                  <a16:creationId xmlns:a16="http://schemas.microsoft.com/office/drawing/2014/main" id="{05AD22F9-DECA-47F9-B8B0-285F34B0FF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307" b="90735" l="9744" r="89776">
                          <a14:foregroundMark x1="47604" y1="8466" x2="50479" y2="8466"/>
                          <a14:foregroundMark x1="26198" y1="80990" x2="38498" y2="90256"/>
                          <a14:foregroundMark x1="38498" y1="90256" x2="54792" y2="90735"/>
                          <a14:foregroundMark x1="54792" y1="90735" x2="71406" y2="88658"/>
                          <a14:foregroundMark x1="71406" y1="88658" x2="72364" y2="81150"/>
                          <a14:foregroundMark x1="43770" y1="27636" x2="43770" y2="27636"/>
                          <a14:foregroundMark x1="54952" y1="27955" x2="54952" y2="27955"/>
                          <a14:foregroundMark x1="52716" y1="28435" x2="55751" y2="27796"/>
                          <a14:backgroundMark x1="71885" y1="67252" x2="71885" y2="672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83" t="3741" r="26694" b="46916"/>
            <a:stretch/>
          </p:blipFill>
          <p:spPr bwMode="auto">
            <a:xfrm>
              <a:off x="8100547" y="3782620"/>
              <a:ext cx="1156055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40F5FEB7-6909-44AF-ABAF-D8598039ED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46951" y="3311682"/>
              <a:ext cx="95342" cy="56816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Прямая соединительная линия 49">
              <a:extLst>
                <a:ext uri="{FF2B5EF4-FFF2-40B4-BE49-F238E27FC236}">
                  <a16:creationId xmlns:a16="http://schemas.microsoft.com/office/drawing/2014/main" id="{188A0272-6219-4021-8CB9-0039223DAE5A}"/>
                </a:ext>
              </a:extLst>
            </p:cNvPr>
            <p:cNvCxnSpPr>
              <a:cxnSpLocks/>
            </p:cNvCxnSpPr>
            <p:nvPr/>
          </p:nvCxnSpPr>
          <p:spPr>
            <a:xfrm>
              <a:off x="7663875" y="1858721"/>
              <a:ext cx="930978" cy="2533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7AA6C92-EC75-40D9-8884-041B39DD0609}"/>
              </a:ext>
            </a:extLst>
          </p:cNvPr>
          <p:cNvSpPr txBox="1"/>
          <p:nvPr/>
        </p:nvSpPr>
        <p:spPr>
          <a:xfrm>
            <a:off x="7941116" y="6373416"/>
            <a:ext cx="1555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Атака на </a:t>
            </a:r>
            <a:r>
              <a:rPr lang="ru-RU" dirty="0" err="1"/>
              <a:t>ноду</a:t>
            </a:r>
            <a:endParaRPr lang="ru-RU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A1F1768-B122-4C5D-894C-E83E49893E87}"/>
              </a:ext>
            </a:extLst>
          </p:cNvPr>
          <p:cNvSpPr txBox="1"/>
          <p:nvPr/>
        </p:nvSpPr>
        <p:spPr>
          <a:xfrm>
            <a:off x="1065500" y="4302842"/>
            <a:ext cx="4108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Проблемы:</a:t>
            </a:r>
          </a:p>
          <a:p>
            <a:pPr marL="342900" indent="-342900">
              <a:buAutoNum type="arabicPeriod"/>
            </a:pPr>
            <a:r>
              <a:rPr lang="ru-RU" dirty="0"/>
              <a:t>Нет согласования майнинга блоков</a:t>
            </a:r>
          </a:p>
          <a:p>
            <a:pPr marL="342900" indent="-342900">
              <a:buAutoNum type="arabicPeriod"/>
            </a:pPr>
            <a:r>
              <a:rPr lang="ru-RU" dirty="0"/>
              <a:t>Требуется много электроэнергии</a:t>
            </a:r>
          </a:p>
          <a:p>
            <a:pPr marL="342900" indent="-342900">
              <a:buAutoNum type="arabicPeriod"/>
            </a:pPr>
            <a:r>
              <a:rPr lang="ru-RU" dirty="0"/>
              <a:t>Нет возможности исправить историю в случае необходимости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1946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НОВЫЕ ИДЕИ. </a:t>
            </a:r>
            <a:r>
              <a:rPr lang="en-US" dirty="0"/>
              <a:t>Lightning </a:t>
            </a:r>
            <a:r>
              <a:rPr lang="ru-RU" dirty="0"/>
              <a:t>Сети</a:t>
            </a: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C18C4EF4-D901-4676-97BD-4E31156DBA86}"/>
              </a:ext>
            </a:extLst>
          </p:cNvPr>
          <p:cNvGrpSpPr/>
          <p:nvPr/>
        </p:nvGrpSpPr>
        <p:grpSpPr>
          <a:xfrm>
            <a:off x="1943453" y="2280710"/>
            <a:ext cx="1242788" cy="1298577"/>
            <a:chOff x="3194403" y="3068110"/>
            <a:chExt cx="1242788" cy="1298577"/>
          </a:xfrm>
        </p:grpSpPr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295CF2CC-7EAB-420B-8935-AE6CFDF8F3B0}"/>
                </a:ext>
              </a:extLst>
            </p:cNvPr>
            <p:cNvSpPr/>
            <p:nvPr/>
          </p:nvSpPr>
          <p:spPr>
            <a:xfrm>
              <a:off x="3194403" y="3068110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987654321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id="{8E43BA70-A98F-41E7-9529-82926A84AF05}"/>
                </a:ext>
              </a:extLst>
            </p:cNvPr>
            <p:cNvGrpSpPr/>
            <p:nvPr/>
          </p:nvGrpSpPr>
          <p:grpSpPr>
            <a:xfrm>
              <a:off x="3194404" y="3309052"/>
              <a:ext cx="1242787" cy="1057635"/>
              <a:chOff x="7216221" y="5302750"/>
              <a:chExt cx="1242787" cy="1057635"/>
            </a:xfrm>
          </p:grpSpPr>
          <p:sp>
            <p:nvSpPr>
              <p:cNvPr id="35" name="Прямоугольник: скругленные углы 34">
                <a:extLst>
                  <a:ext uri="{FF2B5EF4-FFF2-40B4-BE49-F238E27FC236}">
                    <a16:creationId xmlns:a16="http://schemas.microsoft.com/office/drawing/2014/main" id="{CB2F5644-ABFD-405F-B85E-290407553B92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4</a:t>
                </a:r>
                <a:r>
                  <a:rPr lang="ru-RU" sz="900" dirty="0"/>
                  <a:t>7</a:t>
                </a:r>
                <a:r>
                  <a:rPr lang="en-US" sz="900" dirty="0"/>
                  <a:t>…</a:t>
                </a:r>
                <a:endParaRPr lang="ru-RU" sz="900" dirty="0"/>
              </a:p>
            </p:txBody>
          </p:sp>
          <p:sp>
            <p:nvSpPr>
              <p:cNvPr id="39" name="Прямоугольник: скругленные углы 38">
                <a:extLst>
                  <a:ext uri="{FF2B5EF4-FFF2-40B4-BE49-F238E27FC236}">
                    <a16:creationId xmlns:a16="http://schemas.microsoft.com/office/drawing/2014/main" id="{CE7C8D6F-1D8D-434C-AF7F-3DF92AF1908B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BE82138…</a:t>
                </a:r>
                <a:endParaRPr lang="ru-RU" sz="900" dirty="0"/>
              </a:p>
            </p:txBody>
          </p:sp>
          <p:sp>
            <p:nvSpPr>
              <p:cNvPr id="40" name="Прямоугольник: скругленные углы 39">
                <a:extLst>
                  <a:ext uri="{FF2B5EF4-FFF2-40B4-BE49-F238E27FC236}">
                    <a16:creationId xmlns:a16="http://schemas.microsoft.com/office/drawing/2014/main" id="{78AE35AE-7571-4741-864A-B8D662564945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Открытие сессии между Бобом и Алисой. Сессия: 512</a:t>
                </a:r>
              </a:p>
            </p:txBody>
          </p:sp>
        </p:grp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DBA78BAD-7384-4A8D-9A93-2FDF5DCB8021}"/>
              </a:ext>
            </a:extLst>
          </p:cNvPr>
          <p:cNvGrpSpPr/>
          <p:nvPr/>
        </p:nvGrpSpPr>
        <p:grpSpPr>
          <a:xfrm>
            <a:off x="3612326" y="2280667"/>
            <a:ext cx="1242787" cy="1298620"/>
            <a:chOff x="4863276" y="3068067"/>
            <a:chExt cx="1242787" cy="1298620"/>
          </a:xfrm>
        </p:grpSpPr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6EBACD6A-4D60-4CC2-BDF5-1208E10AF73A}"/>
                </a:ext>
              </a:extLst>
            </p:cNvPr>
            <p:cNvSpPr/>
            <p:nvPr/>
          </p:nvSpPr>
          <p:spPr>
            <a:xfrm>
              <a:off x="4863276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11111111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91E65FCE-E4C7-43B0-A748-9589DFE9B46E}"/>
                </a:ext>
              </a:extLst>
            </p:cNvPr>
            <p:cNvGrpSpPr/>
            <p:nvPr/>
          </p:nvGrpSpPr>
          <p:grpSpPr>
            <a:xfrm>
              <a:off x="4863276" y="3309052"/>
              <a:ext cx="1242787" cy="1057635"/>
              <a:chOff x="7216221" y="5302750"/>
              <a:chExt cx="1242787" cy="1057635"/>
            </a:xfrm>
          </p:grpSpPr>
          <p:sp>
            <p:nvSpPr>
              <p:cNvPr id="48" name="Прямоугольник: скругленные углы 47">
                <a:extLst>
                  <a:ext uri="{FF2B5EF4-FFF2-40B4-BE49-F238E27FC236}">
                    <a16:creationId xmlns:a16="http://schemas.microsoft.com/office/drawing/2014/main" id="{022B118B-EA48-4DA2-86C7-DDCAB7AD064D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BE…</a:t>
                </a:r>
                <a:endParaRPr lang="ru-RU" sz="900" dirty="0"/>
              </a:p>
            </p:txBody>
          </p:sp>
          <p:sp>
            <p:nvSpPr>
              <p:cNvPr id="49" name="Прямоугольник: скругленные углы 48">
                <a:extLst>
                  <a:ext uri="{FF2B5EF4-FFF2-40B4-BE49-F238E27FC236}">
                    <a16:creationId xmlns:a16="http://schemas.microsoft.com/office/drawing/2014/main" id="{10F8CA86-A196-4753-8BEB-86C0D7826D1A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821BC5…</a:t>
                </a:r>
                <a:endParaRPr lang="ru-RU" sz="900" dirty="0"/>
              </a:p>
            </p:txBody>
          </p:sp>
          <p:sp>
            <p:nvSpPr>
              <p:cNvPr id="52" name="Прямоугольник: скругленные углы 51">
                <a:extLst>
                  <a:ext uri="{FF2B5EF4-FFF2-40B4-BE49-F238E27FC236}">
                    <a16:creationId xmlns:a16="http://schemas.microsoft.com/office/drawing/2014/main" id="{AC372379-C320-4B9B-ACF5-2270866A287D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Чарли получил от Боба 400 рублей</a:t>
                </a:r>
              </a:p>
            </p:txBody>
          </p:sp>
        </p:grpSp>
      </p:grpSp>
      <p:cxnSp>
        <p:nvCxnSpPr>
          <p:cNvPr id="53" name="Соединитель: уступ 52">
            <a:extLst>
              <a:ext uri="{FF2B5EF4-FFF2-40B4-BE49-F238E27FC236}">
                <a16:creationId xmlns:a16="http://schemas.microsoft.com/office/drawing/2014/main" id="{273AFBC4-5B6E-4B0C-BF40-67DBDC923728}"/>
              </a:ext>
            </a:extLst>
          </p:cNvPr>
          <p:cNvCxnSpPr>
            <a:cxnSpLocks/>
            <a:stCxn id="35" idx="2"/>
          </p:cNvCxnSpPr>
          <p:nvPr/>
        </p:nvCxnSpPr>
        <p:spPr>
          <a:xfrm rot="5400000" flipH="1">
            <a:off x="1640470" y="2654909"/>
            <a:ext cx="786224" cy="1062533"/>
          </a:xfrm>
          <a:prstGeom prst="bentConnector4">
            <a:avLst>
              <a:gd name="adj1" fmla="val -29076"/>
              <a:gd name="adj2" fmla="val 7924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4" name="Соединитель: уступ 53">
            <a:extLst>
              <a:ext uri="{FF2B5EF4-FFF2-40B4-BE49-F238E27FC236}">
                <a16:creationId xmlns:a16="http://schemas.microsoft.com/office/drawing/2014/main" id="{38DF7229-40A0-43C0-B689-F3F3BFB6FABC}"/>
              </a:ext>
            </a:extLst>
          </p:cNvPr>
          <p:cNvCxnSpPr>
            <a:cxnSpLocks/>
            <a:stCxn id="48" idx="2"/>
            <a:endCxn id="40" idx="3"/>
          </p:cNvCxnSpPr>
          <p:nvPr/>
        </p:nvCxnSpPr>
        <p:spPr>
          <a:xfrm rot="5400000" flipH="1">
            <a:off x="3316869" y="2662436"/>
            <a:ext cx="786224" cy="1047479"/>
          </a:xfrm>
          <a:prstGeom prst="bentConnector4">
            <a:avLst>
              <a:gd name="adj1" fmla="val -29076"/>
              <a:gd name="adj2" fmla="val 79661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6B59879E-1E1E-4487-9787-FD0F145B7CDF}"/>
              </a:ext>
            </a:extLst>
          </p:cNvPr>
          <p:cNvGrpSpPr/>
          <p:nvPr/>
        </p:nvGrpSpPr>
        <p:grpSpPr>
          <a:xfrm>
            <a:off x="5409924" y="2280667"/>
            <a:ext cx="1242787" cy="1298620"/>
            <a:chOff x="6660874" y="3068067"/>
            <a:chExt cx="1242787" cy="1298620"/>
          </a:xfrm>
        </p:grpSpPr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3462DD42-AE7C-4CA8-BCB1-085C831F34B6}"/>
                </a:ext>
              </a:extLst>
            </p:cNvPr>
            <p:cNvSpPr/>
            <p:nvPr/>
          </p:nvSpPr>
          <p:spPr>
            <a:xfrm>
              <a:off x="6660874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99999999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id="{9872DF34-73C7-4737-885A-39AB85FFA703}"/>
                </a:ext>
              </a:extLst>
            </p:cNvPr>
            <p:cNvGrpSpPr/>
            <p:nvPr/>
          </p:nvGrpSpPr>
          <p:grpSpPr>
            <a:xfrm>
              <a:off x="6660874" y="3309052"/>
              <a:ext cx="1242787" cy="1057635"/>
              <a:chOff x="7216221" y="5302750"/>
              <a:chExt cx="1242787" cy="1057635"/>
            </a:xfrm>
          </p:grpSpPr>
          <p:sp>
            <p:nvSpPr>
              <p:cNvPr id="59" name="Прямоугольник: скругленные углы 58">
                <a:extLst>
                  <a:ext uri="{FF2B5EF4-FFF2-40B4-BE49-F238E27FC236}">
                    <a16:creationId xmlns:a16="http://schemas.microsoft.com/office/drawing/2014/main" id="{835CFB5E-C831-4BC8-8151-142D3906C3A3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82…</a:t>
                </a:r>
                <a:endParaRPr lang="ru-RU" sz="900" dirty="0"/>
              </a:p>
            </p:txBody>
          </p:sp>
          <p:sp>
            <p:nvSpPr>
              <p:cNvPr id="60" name="Прямоугольник: скругленные углы 59">
                <a:extLst>
                  <a:ext uri="{FF2B5EF4-FFF2-40B4-BE49-F238E27FC236}">
                    <a16:creationId xmlns:a16="http://schemas.microsoft.com/office/drawing/2014/main" id="{A84E34EF-CF11-48A1-BB7C-8738F2480A1C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BA761CD…</a:t>
                </a:r>
                <a:endParaRPr lang="ru-RU" sz="900" dirty="0"/>
              </a:p>
            </p:txBody>
          </p:sp>
          <p:sp>
            <p:nvSpPr>
              <p:cNvPr id="61" name="Прямоугольник: скругленные углы 60">
                <a:extLst>
                  <a:ext uri="{FF2B5EF4-FFF2-40B4-BE49-F238E27FC236}">
                    <a16:creationId xmlns:a16="http://schemas.microsoft.com/office/drawing/2014/main" id="{233FF57E-38EB-476D-9090-E18578DC1822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Ева потратила 100 рублей у Чарли</a:t>
                </a:r>
              </a:p>
            </p:txBody>
          </p:sp>
        </p:grpSp>
      </p:grpSp>
      <p:cxnSp>
        <p:nvCxnSpPr>
          <p:cNvPr id="62" name="Соединитель: уступ 61">
            <a:extLst>
              <a:ext uri="{FF2B5EF4-FFF2-40B4-BE49-F238E27FC236}">
                <a16:creationId xmlns:a16="http://schemas.microsoft.com/office/drawing/2014/main" id="{56722E16-59C6-4A11-91C5-8C432A63BCF1}"/>
              </a:ext>
            </a:extLst>
          </p:cNvPr>
          <p:cNvCxnSpPr>
            <a:cxnSpLocks/>
            <a:stCxn id="59" idx="2"/>
            <a:endCxn id="52" idx="3"/>
          </p:cNvCxnSpPr>
          <p:nvPr/>
        </p:nvCxnSpPr>
        <p:spPr>
          <a:xfrm rot="5400000" flipH="1">
            <a:off x="5050104" y="2598073"/>
            <a:ext cx="786224" cy="1176205"/>
          </a:xfrm>
          <a:prstGeom prst="bentConnector4">
            <a:avLst>
              <a:gd name="adj1" fmla="val -29076"/>
              <a:gd name="adj2" fmla="val 76415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99AC585E-9D3B-4850-B4D2-10E262FA0BDF}"/>
              </a:ext>
            </a:extLst>
          </p:cNvPr>
          <p:cNvGrpSpPr/>
          <p:nvPr/>
        </p:nvGrpSpPr>
        <p:grpSpPr>
          <a:xfrm>
            <a:off x="7101113" y="2280667"/>
            <a:ext cx="1242787" cy="1312624"/>
            <a:chOff x="8352063" y="3068067"/>
            <a:chExt cx="1242787" cy="1312624"/>
          </a:xfrm>
        </p:grpSpPr>
        <p:sp>
          <p:nvSpPr>
            <p:cNvPr id="64" name="Прямоугольник: скругленные углы 63">
              <a:extLst>
                <a:ext uri="{FF2B5EF4-FFF2-40B4-BE49-F238E27FC236}">
                  <a16:creationId xmlns:a16="http://schemas.microsoft.com/office/drawing/2014/main" id="{C0CEE6C2-C269-4572-901E-DE427D2C365E}"/>
                </a:ext>
              </a:extLst>
            </p:cNvPr>
            <p:cNvSpPr/>
            <p:nvPr/>
          </p:nvSpPr>
          <p:spPr>
            <a:xfrm>
              <a:off x="8352063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55555555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65" name="Группа 64">
              <a:extLst>
                <a:ext uri="{FF2B5EF4-FFF2-40B4-BE49-F238E27FC236}">
                  <a16:creationId xmlns:a16="http://schemas.microsoft.com/office/drawing/2014/main" id="{A2C13523-CAA8-4CDA-9DFF-19E054A1A54C}"/>
                </a:ext>
              </a:extLst>
            </p:cNvPr>
            <p:cNvGrpSpPr/>
            <p:nvPr/>
          </p:nvGrpSpPr>
          <p:grpSpPr>
            <a:xfrm>
              <a:off x="8352063" y="3323056"/>
              <a:ext cx="1242787" cy="1057635"/>
              <a:chOff x="7216221" y="5302750"/>
              <a:chExt cx="1242787" cy="1057635"/>
            </a:xfrm>
          </p:grpSpPr>
          <p:sp>
            <p:nvSpPr>
              <p:cNvPr id="66" name="Прямоугольник: скругленные углы 65">
                <a:extLst>
                  <a:ext uri="{FF2B5EF4-FFF2-40B4-BE49-F238E27FC236}">
                    <a16:creationId xmlns:a16="http://schemas.microsoft.com/office/drawing/2014/main" id="{69D6C4EB-EE77-4C6D-AF23-80B049F63489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BA…</a:t>
                </a:r>
                <a:endParaRPr lang="ru-RU" sz="900" dirty="0"/>
              </a:p>
            </p:txBody>
          </p:sp>
          <p:sp>
            <p:nvSpPr>
              <p:cNvPr id="67" name="Прямоугольник: скругленные углы 66">
                <a:extLst>
                  <a:ext uri="{FF2B5EF4-FFF2-40B4-BE49-F238E27FC236}">
                    <a16:creationId xmlns:a16="http://schemas.microsoft.com/office/drawing/2014/main" id="{2C340C1F-559F-4AF8-A66E-A14CA368592B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54E036…</a:t>
                </a:r>
                <a:endParaRPr lang="ru-RU" sz="900" dirty="0"/>
              </a:p>
            </p:txBody>
          </p:sp>
          <p:sp>
            <p:nvSpPr>
              <p:cNvPr id="68" name="Прямоугольник: скругленные углы 67">
                <a:extLst>
                  <a:ext uri="{FF2B5EF4-FFF2-40B4-BE49-F238E27FC236}">
                    <a16:creationId xmlns:a16="http://schemas.microsoft.com/office/drawing/2014/main" id="{26B91780-306C-4EAD-9DAB-A2028455B3FF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Алиса потратила 100 рублей у Боба</a:t>
                </a:r>
              </a:p>
            </p:txBody>
          </p:sp>
        </p:grpSp>
      </p:grpSp>
      <p:cxnSp>
        <p:nvCxnSpPr>
          <p:cNvPr id="69" name="Соединитель: уступ 68">
            <a:extLst>
              <a:ext uri="{FF2B5EF4-FFF2-40B4-BE49-F238E27FC236}">
                <a16:creationId xmlns:a16="http://schemas.microsoft.com/office/drawing/2014/main" id="{AAE8513D-5C3F-446B-9226-B40E092572AA}"/>
              </a:ext>
            </a:extLst>
          </p:cNvPr>
          <p:cNvCxnSpPr>
            <a:cxnSpLocks/>
            <a:stCxn id="66" idx="2"/>
            <a:endCxn id="61" idx="3"/>
          </p:cNvCxnSpPr>
          <p:nvPr/>
        </p:nvCxnSpPr>
        <p:spPr>
          <a:xfrm rot="5400000" flipH="1">
            <a:off x="6787495" y="2658279"/>
            <a:ext cx="800228" cy="1069796"/>
          </a:xfrm>
          <a:prstGeom prst="bentConnector4">
            <a:avLst>
              <a:gd name="adj1" fmla="val -28567"/>
              <a:gd name="adj2" fmla="val 7904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0" name="Прямоугольник: скругленные углы 69">
            <a:extLst>
              <a:ext uri="{FF2B5EF4-FFF2-40B4-BE49-F238E27FC236}">
                <a16:creationId xmlns:a16="http://schemas.microsoft.com/office/drawing/2014/main" id="{B112D853-61F2-4CF6-90A5-632D35FEF930}"/>
              </a:ext>
            </a:extLst>
          </p:cNvPr>
          <p:cNvSpPr/>
          <p:nvPr/>
        </p:nvSpPr>
        <p:spPr>
          <a:xfrm>
            <a:off x="2445102" y="4744152"/>
            <a:ext cx="1242787" cy="5428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900" dirty="0"/>
              <a:t>Сессия: 512. Открыта.</a:t>
            </a:r>
          </a:p>
        </p:txBody>
      </p:sp>
      <p:sp>
        <p:nvSpPr>
          <p:cNvPr id="71" name="Прямоугольник: скругленные углы 70">
            <a:extLst>
              <a:ext uri="{FF2B5EF4-FFF2-40B4-BE49-F238E27FC236}">
                <a16:creationId xmlns:a16="http://schemas.microsoft.com/office/drawing/2014/main" id="{BEDC70B4-AC91-4848-8439-204EB320029B}"/>
              </a:ext>
            </a:extLst>
          </p:cNvPr>
          <p:cNvSpPr/>
          <p:nvPr/>
        </p:nvSpPr>
        <p:spPr>
          <a:xfrm>
            <a:off x="3982218" y="4744152"/>
            <a:ext cx="1242787" cy="5428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900" dirty="0"/>
              <a:t>Алиса купила у Боба 1 чашку кофе за 100 рублей</a:t>
            </a: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172F88A-6C78-45ED-8CCF-CD03D1AF6074}"/>
              </a:ext>
            </a:extLst>
          </p:cNvPr>
          <p:cNvCxnSpPr>
            <a:cxnSpLocks/>
          </p:cNvCxnSpPr>
          <p:nvPr/>
        </p:nvCxnSpPr>
        <p:spPr>
          <a:xfrm flipV="1">
            <a:off x="2794000" y="3593292"/>
            <a:ext cx="0" cy="1302558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2" name="Прямая со стрелкой 71">
            <a:extLst>
              <a:ext uri="{FF2B5EF4-FFF2-40B4-BE49-F238E27FC236}">
                <a16:creationId xmlns:a16="http://schemas.microsoft.com/office/drawing/2014/main" id="{A0E629B3-6B28-41D7-AF63-80E977DBCEC8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>
            <a:off x="3687889" y="5015563"/>
            <a:ext cx="294329" cy="0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8443365E-6189-4D39-BE22-DAC295E23A9B}"/>
              </a:ext>
            </a:extLst>
          </p:cNvPr>
          <p:cNvGrpSpPr/>
          <p:nvPr/>
        </p:nvGrpSpPr>
        <p:grpSpPr>
          <a:xfrm>
            <a:off x="8792302" y="2280667"/>
            <a:ext cx="1242787" cy="1312624"/>
            <a:chOff x="8352063" y="3068067"/>
            <a:chExt cx="1242787" cy="1312624"/>
          </a:xfrm>
        </p:grpSpPr>
        <p:sp>
          <p:nvSpPr>
            <p:cNvPr id="78" name="Прямоугольник: скругленные углы 77">
              <a:extLst>
                <a:ext uri="{FF2B5EF4-FFF2-40B4-BE49-F238E27FC236}">
                  <a16:creationId xmlns:a16="http://schemas.microsoft.com/office/drawing/2014/main" id="{2C8F6DFC-260A-4971-9F84-C9FC1F00AA26}"/>
                </a:ext>
              </a:extLst>
            </p:cNvPr>
            <p:cNvSpPr/>
            <p:nvPr/>
          </p:nvSpPr>
          <p:spPr>
            <a:xfrm>
              <a:off x="8352063" y="3068067"/>
              <a:ext cx="1242787" cy="54282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/>
                <a:t>Nonce: 55555555</a:t>
              </a:r>
            </a:p>
            <a:p>
              <a:endParaRPr lang="en-US" sz="900" dirty="0"/>
            </a:p>
            <a:p>
              <a:endParaRPr lang="ru-RU" sz="900" dirty="0"/>
            </a:p>
          </p:txBody>
        </p:sp>
        <p:grpSp>
          <p:nvGrpSpPr>
            <p:cNvPr id="79" name="Группа 78">
              <a:extLst>
                <a:ext uri="{FF2B5EF4-FFF2-40B4-BE49-F238E27FC236}">
                  <a16:creationId xmlns:a16="http://schemas.microsoft.com/office/drawing/2014/main" id="{A54458F3-4D6A-4B5A-BE86-4639CDF6818C}"/>
                </a:ext>
              </a:extLst>
            </p:cNvPr>
            <p:cNvGrpSpPr/>
            <p:nvPr/>
          </p:nvGrpSpPr>
          <p:grpSpPr>
            <a:xfrm>
              <a:off x="8352063" y="3323056"/>
              <a:ext cx="1242787" cy="1057635"/>
              <a:chOff x="7216221" y="5302750"/>
              <a:chExt cx="1242787" cy="1057635"/>
            </a:xfrm>
          </p:grpSpPr>
          <p:sp>
            <p:nvSpPr>
              <p:cNvPr id="80" name="Прямоугольник: скругленные углы 79">
                <a:extLst>
                  <a:ext uri="{FF2B5EF4-FFF2-40B4-BE49-F238E27FC236}">
                    <a16:creationId xmlns:a16="http://schemas.microsoft.com/office/drawing/2014/main" id="{E9B02D5D-F4EC-4387-A403-37229495DFF2}"/>
                  </a:ext>
                </a:extLst>
              </p:cNvPr>
              <p:cNvSpPr/>
              <p:nvPr/>
            </p:nvSpPr>
            <p:spPr>
              <a:xfrm>
                <a:off x="7216221" y="5638791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ru-RU" sz="900" dirty="0"/>
                  <a:t>Предыдущий</a:t>
                </a:r>
                <a:r>
                  <a:rPr lang="en-US" sz="900" dirty="0"/>
                  <a:t>: BA…</a:t>
                </a:r>
                <a:endParaRPr lang="ru-RU" sz="900" dirty="0"/>
              </a:p>
            </p:txBody>
          </p:sp>
          <p:sp>
            <p:nvSpPr>
              <p:cNvPr id="81" name="Прямоугольник: скругленные углы 80">
                <a:extLst>
                  <a:ext uri="{FF2B5EF4-FFF2-40B4-BE49-F238E27FC236}">
                    <a16:creationId xmlns:a16="http://schemas.microsoft.com/office/drawing/2014/main" id="{9C0721A9-2DCC-47C4-AD11-758C88775380}"/>
                  </a:ext>
                </a:extLst>
              </p:cNvPr>
              <p:cNvSpPr/>
              <p:nvPr/>
            </p:nvSpPr>
            <p:spPr>
              <a:xfrm>
                <a:off x="7216221" y="5395415"/>
                <a:ext cx="1242787" cy="72159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/>
                  <a:t>Hash: 54E036…</a:t>
                </a:r>
                <a:endParaRPr lang="ru-RU" sz="900" dirty="0"/>
              </a:p>
            </p:txBody>
          </p:sp>
          <p:sp>
            <p:nvSpPr>
              <p:cNvPr id="82" name="Прямоугольник: скругленные углы 81">
                <a:extLst>
                  <a:ext uri="{FF2B5EF4-FFF2-40B4-BE49-F238E27FC236}">
                    <a16:creationId xmlns:a16="http://schemas.microsoft.com/office/drawing/2014/main" id="{DA2B19B8-409D-433A-BD5E-C7D4C136B613}"/>
                  </a:ext>
                </a:extLst>
              </p:cNvPr>
              <p:cNvSpPr/>
              <p:nvPr/>
            </p:nvSpPr>
            <p:spPr>
              <a:xfrm>
                <a:off x="7216221" y="5302750"/>
                <a:ext cx="1242787" cy="542822"/>
              </a:xfrm>
              <a:prstGeom prst="round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ru-RU" sz="900" dirty="0"/>
                  <a:t>Закрытие сессии между Бобом и Алисой. Сессия: 512</a:t>
                </a:r>
              </a:p>
            </p:txBody>
          </p:sp>
        </p:grpSp>
      </p:grpSp>
      <p:cxnSp>
        <p:nvCxnSpPr>
          <p:cNvPr id="83" name="Соединитель: уступ 82">
            <a:extLst>
              <a:ext uri="{FF2B5EF4-FFF2-40B4-BE49-F238E27FC236}">
                <a16:creationId xmlns:a16="http://schemas.microsoft.com/office/drawing/2014/main" id="{44DEB23C-45BE-472E-AC09-0C51EEC72F97}"/>
              </a:ext>
            </a:extLst>
          </p:cNvPr>
          <p:cNvCxnSpPr>
            <a:cxnSpLocks/>
            <a:stCxn id="80" idx="2"/>
          </p:cNvCxnSpPr>
          <p:nvPr/>
        </p:nvCxnSpPr>
        <p:spPr>
          <a:xfrm rot="5400000" flipH="1">
            <a:off x="8478684" y="2658279"/>
            <a:ext cx="800228" cy="1069796"/>
          </a:xfrm>
          <a:prstGeom prst="bentConnector4">
            <a:avLst>
              <a:gd name="adj1" fmla="val -28567"/>
              <a:gd name="adj2" fmla="val 79043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4" name="Прямоугольник: скругленные углы 83">
            <a:extLst>
              <a:ext uri="{FF2B5EF4-FFF2-40B4-BE49-F238E27FC236}">
                <a16:creationId xmlns:a16="http://schemas.microsoft.com/office/drawing/2014/main" id="{3D76E7AE-75DF-4E2A-A26E-B763948C2E21}"/>
              </a:ext>
            </a:extLst>
          </p:cNvPr>
          <p:cNvSpPr/>
          <p:nvPr/>
        </p:nvSpPr>
        <p:spPr>
          <a:xfrm>
            <a:off x="5519334" y="4744152"/>
            <a:ext cx="1242787" cy="5428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900" dirty="0"/>
              <a:t>Алиса купила у Боба пончик за 90 рублей</a:t>
            </a:r>
          </a:p>
        </p:txBody>
      </p:sp>
      <p:cxnSp>
        <p:nvCxnSpPr>
          <p:cNvPr id="85" name="Прямая со стрелкой 84">
            <a:extLst>
              <a:ext uri="{FF2B5EF4-FFF2-40B4-BE49-F238E27FC236}">
                <a16:creationId xmlns:a16="http://schemas.microsoft.com/office/drawing/2014/main" id="{22092BD4-7F52-489C-A4B7-14393C23639D}"/>
              </a:ext>
            </a:extLst>
          </p:cNvPr>
          <p:cNvCxnSpPr>
            <a:cxnSpLocks/>
            <a:stCxn id="84" idx="1"/>
          </p:cNvCxnSpPr>
          <p:nvPr/>
        </p:nvCxnSpPr>
        <p:spPr>
          <a:xfrm flipH="1">
            <a:off x="5225005" y="5015563"/>
            <a:ext cx="294329" cy="0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Прямоугольник: скругленные углы 85">
            <a:extLst>
              <a:ext uri="{FF2B5EF4-FFF2-40B4-BE49-F238E27FC236}">
                <a16:creationId xmlns:a16="http://schemas.microsoft.com/office/drawing/2014/main" id="{DAFD181B-ECED-4F3E-8CFB-531477C9A853}"/>
              </a:ext>
            </a:extLst>
          </p:cNvPr>
          <p:cNvSpPr/>
          <p:nvPr/>
        </p:nvSpPr>
        <p:spPr>
          <a:xfrm>
            <a:off x="7056450" y="4744152"/>
            <a:ext cx="1242787" cy="5428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900" dirty="0"/>
              <a:t>Алиса купила у Боба 1 чашку кофе за 100 рублей</a:t>
            </a:r>
          </a:p>
        </p:txBody>
      </p:sp>
      <p:cxnSp>
        <p:nvCxnSpPr>
          <p:cNvPr id="87" name="Прямая со стрелкой 86">
            <a:extLst>
              <a:ext uri="{FF2B5EF4-FFF2-40B4-BE49-F238E27FC236}">
                <a16:creationId xmlns:a16="http://schemas.microsoft.com/office/drawing/2014/main" id="{E8472DD4-73A9-4FB2-8AA9-08E9FB380610}"/>
              </a:ext>
            </a:extLst>
          </p:cNvPr>
          <p:cNvCxnSpPr>
            <a:cxnSpLocks/>
            <a:stCxn id="86" idx="1"/>
          </p:cNvCxnSpPr>
          <p:nvPr/>
        </p:nvCxnSpPr>
        <p:spPr>
          <a:xfrm flipH="1">
            <a:off x="6762121" y="5015563"/>
            <a:ext cx="294329" cy="0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8" name="Прямоугольник: скругленные углы 87">
            <a:extLst>
              <a:ext uri="{FF2B5EF4-FFF2-40B4-BE49-F238E27FC236}">
                <a16:creationId xmlns:a16="http://schemas.microsoft.com/office/drawing/2014/main" id="{8915AB12-D99C-4362-8372-2E4EE4F0CBDF}"/>
              </a:ext>
            </a:extLst>
          </p:cNvPr>
          <p:cNvSpPr/>
          <p:nvPr/>
        </p:nvSpPr>
        <p:spPr>
          <a:xfrm>
            <a:off x="8593566" y="4744152"/>
            <a:ext cx="1242787" cy="54282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900" dirty="0"/>
              <a:t>Сессия: 512.</a:t>
            </a:r>
          </a:p>
          <a:p>
            <a:r>
              <a:rPr lang="ru-RU" sz="900" dirty="0"/>
              <a:t>Закрытие. </a:t>
            </a:r>
          </a:p>
        </p:txBody>
      </p:sp>
      <p:cxnSp>
        <p:nvCxnSpPr>
          <p:cNvPr id="89" name="Прямая со стрелкой 88">
            <a:extLst>
              <a:ext uri="{FF2B5EF4-FFF2-40B4-BE49-F238E27FC236}">
                <a16:creationId xmlns:a16="http://schemas.microsoft.com/office/drawing/2014/main" id="{C718CB3F-28E0-4ED6-B164-7DA4AA7D9D15}"/>
              </a:ext>
            </a:extLst>
          </p:cNvPr>
          <p:cNvCxnSpPr>
            <a:cxnSpLocks/>
            <a:stCxn id="88" idx="1"/>
          </p:cNvCxnSpPr>
          <p:nvPr/>
        </p:nvCxnSpPr>
        <p:spPr>
          <a:xfrm flipH="1">
            <a:off x="8299237" y="5015563"/>
            <a:ext cx="294329" cy="0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0" name="Прямая со стрелкой 89">
            <a:extLst>
              <a:ext uri="{FF2B5EF4-FFF2-40B4-BE49-F238E27FC236}">
                <a16:creationId xmlns:a16="http://schemas.microsoft.com/office/drawing/2014/main" id="{744B92A1-2D88-493D-8B63-641D6BB583F9}"/>
              </a:ext>
            </a:extLst>
          </p:cNvPr>
          <p:cNvCxnSpPr>
            <a:cxnSpLocks/>
          </p:cNvCxnSpPr>
          <p:nvPr/>
        </p:nvCxnSpPr>
        <p:spPr>
          <a:xfrm flipH="1">
            <a:off x="9599386" y="3603481"/>
            <a:ext cx="1" cy="1130480"/>
          </a:xfrm>
          <a:prstGeom prst="straightConnector1">
            <a:avLst/>
          </a:prstGeom>
          <a:ln w="57150">
            <a:solidFill>
              <a:srgbClr val="D359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47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НОВЫЕ ИДЕИ. Валидаторы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F77EF2B-C5A5-4D36-855D-0942C6809C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"/>
          <a:stretch/>
        </p:blipFill>
        <p:spPr>
          <a:xfrm>
            <a:off x="801573" y="1820259"/>
            <a:ext cx="5840145" cy="25853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65A0B2-4D08-4F46-9B4F-C5CC080B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024" y="4858955"/>
            <a:ext cx="7423183" cy="149680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B31A5DE3-4668-488C-9B99-2050648494B4}"/>
              </a:ext>
            </a:extLst>
          </p:cNvPr>
          <p:cNvSpPr txBox="1"/>
          <p:nvPr/>
        </p:nvSpPr>
        <p:spPr>
          <a:xfrm>
            <a:off x="6785517" y="2271018"/>
            <a:ext cx="4550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dirty="0"/>
              <a:t>Регулярные голосования за </a:t>
            </a:r>
            <a:r>
              <a:rPr lang="ru-RU" dirty="0" err="1"/>
              <a:t>майнеров</a:t>
            </a:r>
            <a:endParaRPr lang="ru-RU" dirty="0"/>
          </a:p>
          <a:p>
            <a:pPr marL="342900" indent="-342900">
              <a:buAutoNum type="arabicPeriod"/>
            </a:pPr>
            <a:r>
              <a:rPr lang="ru-RU" dirty="0" err="1"/>
              <a:t>Майнеры</a:t>
            </a:r>
            <a:r>
              <a:rPr lang="ru-RU" dirty="0"/>
              <a:t> согласованно находят блоки</a:t>
            </a:r>
          </a:p>
          <a:p>
            <a:pPr marL="342900" indent="-342900">
              <a:buAutoNum type="arabicPeriod"/>
            </a:pPr>
            <a:r>
              <a:rPr lang="ru-RU" dirty="0" err="1"/>
              <a:t>Майнеры</a:t>
            </a:r>
            <a:r>
              <a:rPr lang="ru-RU" dirty="0"/>
              <a:t> могут отклонять блоки злоумышленников путём голосования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F749DB8-A28A-4A4D-9CEF-E6F1324AAA4D}"/>
              </a:ext>
            </a:extLst>
          </p:cNvPr>
          <p:cNvSpPr txBox="1"/>
          <p:nvPr/>
        </p:nvSpPr>
        <p:spPr>
          <a:xfrm>
            <a:off x="922223" y="4453196"/>
            <a:ext cx="31395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Решает:</a:t>
            </a:r>
          </a:p>
          <a:p>
            <a:pPr marL="342900" indent="-342900">
              <a:buAutoNum type="arabicPeriod"/>
            </a:pPr>
            <a:r>
              <a:rPr lang="ru-RU" dirty="0"/>
              <a:t>Скорость транзакций</a:t>
            </a:r>
          </a:p>
          <a:p>
            <a:pPr marL="342900" indent="-342900">
              <a:buAutoNum type="arabicPeriod"/>
            </a:pPr>
            <a:r>
              <a:rPr lang="ru-RU" dirty="0"/>
              <a:t>Согласование вычислений</a:t>
            </a:r>
          </a:p>
          <a:p>
            <a:pPr marL="342900" indent="-342900">
              <a:buAutoNum type="arabicPeriod"/>
            </a:pPr>
            <a:endParaRPr lang="ru-RU" dirty="0"/>
          </a:p>
          <a:p>
            <a:r>
              <a:rPr lang="ru-RU" dirty="0"/>
              <a:t>Проблемы:</a:t>
            </a:r>
          </a:p>
          <a:p>
            <a:pPr marL="342900" indent="-342900">
              <a:buAutoNum type="arabicPeriod"/>
            </a:pPr>
            <a:r>
              <a:rPr lang="ru-RU" dirty="0"/>
              <a:t>Возможна частичная централизация</a:t>
            </a:r>
          </a:p>
          <a:p>
            <a:pPr marL="342900" indent="-342900">
              <a:buAutoNum type="arabicPeriod"/>
            </a:pPr>
            <a:r>
              <a:rPr lang="ru-RU" dirty="0"/>
              <a:t>Возможен контроль сети</a:t>
            </a:r>
          </a:p>
        </p:txBody>
      </p:sp>
    </p:spTree>
    <p:extLst>
      <p:ext uri="{BB962C8B-B14F-4D97-AF65-F5344CB8AC3E}">
        <p14:creationId xmlns:p14="http://schemas.microsoft.com/office/powerpoint/2010/main" val="3886567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C30FD2-498A-46E0-AED7-F0517DB6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НОВЫЕ ИДЕИ. </a:t>
            </a:r>
            <a:r>
              <a:rPr lang="ru-RU" dirty="0" err="1"/>
              <a:t>Шардинг</a:t>
            </a:r>
            <a:r>
              <a:rPr lang="ru-RU" dirty="0"/>
              <a:t>. </a:t>
            </a:r>
            <a:r>
              <a:rPr lang="en-US" dirty="0"/>
              <a:t>TON BLOCKCHAIN</a:t>
            </a:r>
            <a:endParaRPr lang="ru-RU" dirty="0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791837F6-F57F-411D-9F19-7043206C64FA}"/>
              </a:ext>
            </a:extLst>
          </p:cNvPr>
          <p:cNvSpPr/>
          <p:nvPr/>
        </p:nvSpPr>
        <p:spPr>
          <a:xfrm>
            <a:off x="1628280" y="2005348"/>
            <a:ext cx="1637514" cy="41814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Shard Initial</a:t>
            </a:r>
          </a:p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(начало разветвления блокчейна)</a:t>
            </a:r>
          </a:p>
        </p:txBody>
      </p:sp>
      <p:sp>
        <p:nvSpPr>
          <p:cNvPr id="51" name="Стрелка: влево 50">
            <a:extLst>
              <a:ext uri="{FF2B5EF4-FFF2-40B4-BE49-F238E27FC236}">
                <a16:creationId xmlns:a16="http://schemas.microsoft.com/office/drawing/2014/main" id="{CED41169-9AF3-48C3-9EAB-3605981F7A06}"/>
              </a:ext>
            </a:extLst>
          </p:cNvPr>
          <p:cNvSpPr/>
          <p:nvPr/>
        </p:nvSpPr>
        <p:spPr>
          <a:xfrm>
            <a:off x="3265794" y="2245895"/>
            <a:ext cx="523875" cy="2286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20878975-CBAF-49DC-A7BB-85A20CA3DAC9}"/>
              </a:ext>
            </a:extLst>
          </p:cNvPr>
          <p:cNvSpPr/>
          <p:nvPr/>
        </p:nvSpPr>
        <p:spPr>
          <a:xfrm>
            <a:off x="3790805" y="2048553"/>
            <a:ext cx="924623" cy="62328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1</a:t>
            </a:r>
          </a:p>
        </p:txBody>
      </p:sp>
      <p:sp>
        <p:nvSpPr>
          <p:cNvPr id="73" name="Стрелка: влево 72">
            <a:extLst>
              <a:ext uri="{FF2B5EF4-FFF2-40B4-BE49-F238E27FC236}">
                <a16:creationId xmlns:a16="http://schemas.microsoft.com/office/drawing/2014/main" id="{3F4B08F2-332B-4756-8BF7-8A06CB4DC604}"/>
              </a:ext>
            </a:extLst>
          </p:cNvPr>
          <p:cNvSpPr/>
          <p:nvPr/>
        </p:nvSpPr>
        <p:spPr>
          <a:xfrm>
            <a:off x="3275319" y="3961902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Стрелка: влево 73">
            <a:extLst>
              <a:ext uri="{FF2B5EF4-FFF2-40B4-BE49-F238E27FC236}">
                <a16:creationId xmlns:a16="http://schemas.microsoft.com/office/drawing/2014/main" id="{B0DD156C-F479-4F3C-885D-B587168A962E}"/>
              </a:ext>
            </a:extLst>
          </p:cNvPr>
          <p:cNvSpPr/>
          <p:nvPr/>
        </p:nvSpPr>
        <p:spPr>
          <a:xfrm>
            <a:off x="3266946" y="4918792"/>
            <a:ext cx="523875" cy="228600"/>
          </a:xfrm>
          <a:prstGeom prst="lef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Стрелка: влево 74">
            <a:extLst>
              <a:ext uri="{FF2B5EF4-FFF2-40B4-BE49-F238E27FC236}">
                <a16:creationId xmlns:a16="http://schemas.microsoft.com/office/drawing/2014/main" id="{41271250-3E89-4CCB-B40D-CA1B42EDBFB4}"/>
              </a:ext>
            </a:extLst>
          </p:cNvPr>
          <p:cNvSpPr/>
          <p:nvPr/>
        </p:nvSpPr>
        <p:spPr>
          <a:xfrm>
            <a:off x="3260596" y="5729624"/>
            <a:ext cx="523875" cy="228600"/>
          </a:xfrm>
          <a:prstGeom prst="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Прямоугольник 75">
            <a:extLst>
              <a:ext uri="{FF2B5EF4-FFF2-40B4-BE49-F238E27FC236}">
                <a16:creationId xmlns:a16="http://schemas.microsoft.com/office/drawing/2014/main" id="{BB75D8B8-D651-4BF5-9F15-E6AF092C40C1}"/>
              </a:ext>
            </a:extLst>
          </p:cNvPr>
          <p:cNvSpPr/>
          <p:nvPr/>
        </p:nvSpPr>
        <p:spPr>
          <a:xfrm>
            <a:off x="3800330" y="3764560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1</a:t>
            </a:r>
          </a:p>
        </p:txBody>
      </p:sp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CDE7983A-86E4-4D01-84AC-35DAA2BB5F10}"/>
              </a:ext>
            </a:extLst>
          </p:cNvPr>
          <p:cNvSpPr/>
          <p:nvPr/>
        </p:nvSpPr>
        <p:spPr>
          <a:xfrm>
            <a:off x="3785591" y="4721450"/>
            <a:ext cx="924623" cy="6232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1</a:t>
            </a:r>
          </a:p>
        </p:txBody>
      </p:sp>
      <p:sp>
        <p:nvSpPr>
          <p:cNvPr id="92" name="Прямоугольник 91">
            <a:extLst>
              <a:ext uri="{FF2B5EF4-FFF2-40B4-BE49-F238E27FC236}">
                <a16:creationId xmlns:a16="http://schemas.microsoft.com/office/drawing/2014/main" id="{B3B4B586-429D-40B3-A9E3-25523FC8A73E}"/>
              </a:ext>
            </a:extLst>
          </p:cNvPr>
          <p:cNvSpPr/>
          <p:nvPr/>
        </p:nvSpPr>
        <p:spPr>
          <a:xfrm>
            <a:off x="3784471" y="5529899"/>
            <a:ext cx="924623" cy="6232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1</a:t>
            </a:r>
          </a:p>
        </p:txBody>
      </p:sp>
      <p:sp>
        <p:nvSpPr>
          <p:cNvPr id="93" name="Стрелка: влево 92">
            <a:extLst>
              <a:ext uri="{FF2B5EF4-FFF2-40B4-BE49-F238E27FC236}">
                <a16:creationId xmlns:a16="http://schemas.microsoft.com/office/drawing/2014/main" id="{830E9D08-0F56-4452-87A2-59BBBE874D62}"/>
              </a:ext>
            </a:extLst>
          </p:cNvPr>
          <p:cNvSpPr/>
          <p:nvPr/>
        </p:nvSpPr>
        <p:spPr>
          <a:xfrm>
            <a:off x="4734478" y="2245895"/>
            <a:ext cx="523875" cy="2286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Прямоугольник 93">
            <a:extLst>
              <a:ext uri="{FF2B5EF4-FFF2-40B4-BE49-F238E27FC236}">
                <a16:creationId xmlns:a16="http://schemas.microsoft.com/office/drawing/2014/main" id="{B540D34E-5FA9-40B5-A78A-AD0C9A5DB45B}"/>
              </a:ext>
            </a:extLst>
          </p:cNvPr>
          <p:cNvSpPr/>
          <p:nvPr/>
        </p:nvSpPr>
        <p:spPr>
          <a:xfrm>
            <a:off x="5259489" y="2048553"/>
            <a:ext cx="924623" cy="62328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Стрелка: влево 94">
            <a:extLst>
              <a:ext uri="{FF2B5EF4-FFF2-40B4-BE49-F238E27FC236}">
                <a16:creationId xmlns:a16="http://schemas.microsoft.com/office/drawing/2014/main" id="{EE29B248-BEE2-43DA-9C0A-199D3C97C725}"/>
              </a:ext>
            </a:extLst>
          </p:cNvPr>
          <p:cNvSpPr/>
          <p:nvPr/>
        </p:nvSpPr>
        <p:spPr>
          <a:xfrm>
            <a:off x="4744003" y="3961902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Стрелка: влево 95">
            <a:extLst>
              <a:ext uri="{FF2B5EF4-FFF2-40B4-BE49-F238E27FC236}">
                <a16:creationId xmlns:a16="http://schemas.microsoft.com/office/drawing/2014/main" id="{3029E974-1E23-46D7-A5B8-F063DA31F06C}"/>
              </a:ext>
            </a:extLst>
          </p:cNvPr>
          <p:cNvSpPr/>
          <p:nvPr/>
        </p:nvSpPr>
        <p:spPr>
          <a:xfrm>
            <a:off x="4735630" y="4918792"/>
            <a:ext cx="523875" cy="228600"/>
          </a:xfrm>
          <a:prstGeom prst="lef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Стрелка: влево 96">
            <a:extLst>
              <a:ext uri="{FF2B5EF4-FFF2-40B4-BE49-F238E27FC236}">
                <a16:creationId xmlns:a16="http://schemas.microsoft.com/office/drawing/2014/main" id="{3CE3499D-B827-404B-853A-1E442E78D0DA}"/>
              </a:ext>
            </a:extLst>
          </p:cNvPr>
          <p:cNvSpPr/>
          <p:nvPr/>
        </p:nvSpPr>
        <p:spPr>
          <a:xfrm>
            <a:off x="4729280" y="5729624"/>
            <a:ext cx="523875" cy="228600"/>
          </a:xfrm>
          <a:prstGeom prst="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836E49CC-52A3-425B-854B-1F958D221112}"/>
              </a:ext>
            </a:extLst>
          </p:cNvPr>
          <p:cNvSpPr/>
          <p:nvPr/>
        </p:nvSpPr>
        <p:spPr>
          <a:xfrm>
            <a:off x="5269014" y="3764560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A00860F3-8EC9-4B85-A037-36AC7A449A1F}"/>
              </a:ext>
            </a:extLst>
          </p:cNvPr>
          <p:cNvSpPr/>
          <p:nvPr/>
        </p:nvSpPr>
        <p:spPr>
          <a:xfrm>
            <a:off x="5254275" y="4721450"/>
            <a:ext cx="924623" cy="6232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1748BEDE-8894-472E-83CF-9632F5E1C87C}"/>
              </a:ext>
            </a:extLst>
          </p:cNvPr>
          <p:cNvSpPr/>
          <p:nvPr/>
        </p:nvSpPr>
        <p:spPr>
          <a:xfrm>
            <a:off x="5253155" y="5529899"/>
            <a:ext cx="924623" cy="6232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2</a:t>
            </a:r>
          </a:p>
        </p:txBody>
      </p:sp>
      <p:sp>
        <p:nvSpPr>
          <p:cNvPr id="101" name="Стрелка: влево 100">
            <a:extLst>
              <a:ext uri="{FF2B5EF4-FFF2-40B4-BE49-F238E27FC236}">
                <a16:creationId xmlns:a16="http://schemas.microsoft.com/office/drawing/2014/main" id="{D9F0E83C-1E7F-462D-9F87-4A933FF9AD85}"/>
              </a:ext>
            </a:extLst>
          </p:cNvPr>
          <p:cNvSpPr/>
          <p:nvPr/>
        </p:nvSpPr>
        <p:spPr>
          <a:xfrm>
            <a:off x="6221076" y="2245895"/>
            <a:ext cx="523875" cy="2286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id="{8B6C9E51-CE0F-4052-BD53-95FB4A9F2CE9}"/>
              </a:ext>
            </a:extLst>
          </p:cNvPr>
          <p:cNvSpPr/>
          <p:nvPr/>
        </p:nvSpPr>
        <p:spPr>
          <a:xfrm>
            <a:off x="6746087" y="2048553"/>
            <a:ext cx="924623" cy="62328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Стрелка: влево 102">
            <a:extLst>
              <a:ext uri="{FF2B5EF4-FFF2-40B4-BE49-F238E27FC236}">
                <a16:creationId xmlns:a16="http://schemas.microsoft.com/office/drawing/2014/main" id="{23957F18-12CE-4FE0-998C-C6C95FB73EB7}"/>
              </a:ext>
            </a:extLst>
          </p:cNvPr>
          <p:cNvSpPr/>
          <p:nvPr/>
        </p:nvSpPr>
        <p:spPr>
          <a:xfrm>
            <a:off x="6230601" y="3961902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Стрелка: влево 103">
            <a:extLst>
              <a:ext uri="{FF2B5EF4-FFF2-40B4-BE49-F238E27FC236}">
                <a16:creationId xmlns:a16="http://schemas.microsoft.com/office/drawing/2014/main" id="{DBE31980-A05F-4DE8-8F01-EB9B84580E91}"/>
              </a:ext>
            </a:extLst>
          </p:cNvPr>
          <p:cNvSpPr/>
          <p:nvPr/>
        </p:nvSpPr>
        <p:spPr>
          <a:xfrm>
            <a:off x="6222228" y="4918792"/>
            <a:ext cx="523875" cy="228600"/>
          </a:xfrm>
          <a:prstGeom prst="lef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" name="Стрелка: влево 104">
            <a:extLst>
              <a:ext uri="{FF2B5EF4-FFF2-40B4-BE49-F238E27FC236}">
                <a16:creationId xmlns:a16="http://schemas.microsoft.com/office/drawing/2014/main" id="{C26B9C3B-78E3-415E-938F-B5F209A29394}"/>
              </a:ext>
            </a:extLst>
          </p:cNvPr>
          <p:cNvSpPr/>
          <p:nvPr/>
        </p:nvSpPr>
        <p:spPr>
          <a:xfrm>
            <a:off x="6215878" y="5729624"/>
            <a:ext cx="523875" cy="228600"/>
          </a:xfrm>
          <a:prstGeom prst="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" name="Прямоугольник 105">
            <a:extLst>
              <a:ext uri="{FF2B5EF4-FFF2-40B4-BE49-F238E27FC236}">
                <a16:creationId xmlns:a16="http://schemas.microsoft.com/office/drawing/2014/main" id="{0C284B90-1B15-47E9-ACB8-A8B5F6E21FE7}"/>
              </a:ext>
            </a:extLst>
          </p:cNvPr>
          <p:cNvSpPr/>
          <p:nvPr/>
        </p:nvSpPr>
        <p:spPr>
          <a:xfrm>
            <a:off x="6755612" y="3764560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" name="Прямоугольник 106">
            <a:extLst>
              <a:ext uri="{FF2B5EF4-FFF2-40B4-BE49-F238E27FC236}">
                <a16:creationId xmlns:a16="http://schemas.microsoft.com/office/drawing/2014/main" id="{ECCFC09B-CE7F-48BF-B645-E49CA3DB62BC}"/>
              </a:ext>
            </a:extLst>
          </p:cNvPr>
          <p:cNvSpPr/>
          <p:nvPr/>
        </p:nvSpPr>
        <p:spPr>
          <a:xfrm>
            <a:off x="6740873" y="4721450"/>
            <a:ext cx="924623" cy="6232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Прямоугольник 107">
            <a:extLst>
              <a:ext uri="{FF2B5EF4-FFF2-40B4-BE49-F238E27FC236}">
                <a16:creationId xmlns:a16="http://schemas.microsoft.com/office/drawing/2014/main" id="{DBFED79B-8418-4337-B8CF-D1211DAAB289}"/>
              </a:ext>
            </a:extLst>
          </p:cNvPr>
          <p:cNvSpPr/>
          <p:nvPr/>
        </p:nvSpPr>
        <p:spPr>
          <a:xfrm>
            <a:off x="6739753" y="5529899"/>
            <a:ext cx="924623" cy="6232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3</a:t>
            </a:r>
          </a:p>
        </p:txBody>
      </p:sp>
      <p:sp>
        <p:nvSpPr>
          <p:cNvPr id="109" name="Стрелка: влево 108">
            <a:extLst>
              <a:ext uri="{FF2B5EF4-FFF2-40B4-BE49-F238E27FC236}">
                <a16:creationId xmlns:a16="http://schemas.microsoft.com/office/drawing/2014/main" id="{7754E995-1BB1-4AF0-BFAF-3A0093B46278}"/>
              </a:ext>
            </a:extLst>
          </p:cNvPr>
          <p:cNvSpPr/>
          <p:nvPr/>
        </p:nvSpPr>
        <p:spPr>
          <a:xfrm>
            <a:off x="7667501" y="2245895"/>
            <a:ext cx="523875" cy="2286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0" name="Прямоугольник 109">
            <a:extLst>
              <a:ext uri="{FF2B5EF4-FFF2-40B4-BE49-F238E27FC236}">
                <a16:creationId xmlns:a16="http://schemas.microsoft.com/office/drawing/2014/main" id="{7112FA5E-74FA-4C19-9DEE-329326CB0641}"/>
              </a:ext>
            </a:extLst>
          </p:cNvPr>
          <p:cNvSpPr/>
          <p:nvPr/>
        </p:nvSpPr>
        <p:spPr>
          <a:xfrm>
            <a:off x="8192512" y="2048553"/>
            <a:ext cx="924623" cy="62328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Стрелка: влево 110">
            <a:extLst>
              <a:ext uri="{FF2B5EF4-FFF2-40B4-BE49-F238E27FC236}">
                <a16:creationId xmlns:a16="http://schemas.microsoft.com/office/drawing/2014/main" id="{4FD023DD-77C5-48EC-9F21-4B6722BB1AD1}"/>
              </a:ext>
            </a:extLst>
          </p:cNvPr>
          <p:cNvSpPr/>
          <p:nvPr/>
        </p:nvSpPr>
        <p:spPr>
          <a:xfrm>
            <a:off x="7677026" y="3961902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" name="Стрелка: влево 111">
            <a:extLst>
              <a:ext uri="{FF2B5EF4-FFF2-40B4-BE49-F238E27FC236}">
                <a16:creationId xmlns:a16="http://schemas.microsoft.com/office/drawing/2014/main" id="{3649EB5A-BF1D-4A95-8D4F-7EECF31B4059}"/>
              </a:ext>
            </a:extLst>
          </p:cNvPr>
          <p:cNvSpPr/>
          <p:nvPr/>
        </p:nvSpPr>
        <p:spPr>
          <a:xfrm>
            <a:off x="7668653" y="4918792"/>
            <a:ext cx="523875" cy="228600"/>
          </a:xfrm>
          <a:prstGeom prst="lef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Стрелка: влево 112">
            <a:extLst>
              <a:ext uri="{FF2B5EF4-FFF2-40B4-BE49-F238E27FC236}">
                <a16:creationId xmlns:a16="http://schemas.microsoft.com/office/drawing/2014/main" id="{C5FD5967-9C14-4045-B6D5-37C0CA8E7619}"/>
              </a:ext>
            </a:extLst>
          </p:cNvPr>
          <p:cNvSpPr/>
          <p:nvPr/>
        </p:nvSpPr>
        <p:spPr>
          <a:xfrm>
            <a:off x="7662303" y="5729624"/>
            <a:ext cx="523875" cy="228600"/>
          </a:xfrm>
          <a:prstGeom prst="lef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41E3DDDC-1AC9-4E1F-9A80-CC7D24D2F847}"/>
              </a:ext>
            </a:extLst>
          </p:cNvPr>
          <p:cNvSpPr/>
          <p:nvPr/>
        </p:nvSpPr>
        <p:spPr>
          <a:xfrm>
            <a:off x="8202037" y="3764560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Шард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E72418E7-9565-49CD-954B-ACDBBF0A3C78}"/>
              </a:ext>
            </a:extLst>
          </p:cNvPr>
          <p:cNvSpPr/>
          <p:nvPr/>
        </p:nvSpPr>
        <p:spPr>
          <a:xfrm>
            <a:off x="8187298" y="4721450"/>
            <a:ext cx="924623" cy="6232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37EADCAB-EDE4-4804-B6AB-4121E1DF30D2}"/>
              </a:ext>
            </a:extLst>
          </p:cNvPr>
          <p:cNvSpPr/>
          <p:nvPr/>
        </p:nvSpPr>
        <p:spPr>
          <a:xfrm>
            <a:off x="8186178" y="5529899"/>
            <a:ext cx="924623" cy="62328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4</a:t>
            </a:r>
          </a:p>
        </p:txBody>
      </p:sp>
      <p:sp>
        <p:nvSpPr>
          <p:cNvPr id="125" name="Стрелка: влево 124">
            <a:extLst>
              <a:ext uri="{FF2B5EF4-FFF2-40B4-BE49-F238E27FC236}">
                <a16:creationId xmlns:a16="http://schemas.microsoft.com/office/drawing/2014/main" id="{384FDC50-E7ED-447C-B659-8D2498851000}"/>
              </a:ext>
            </a:extLst>
          </p:cNvPr>
          <p:cNvSpPr/>
          <p:nvPr/>
        </p:nvSpPr>
        <p:spPr>
          <a:xfrm>
            <a:off x="3265794" y="3071395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Прямоугольник 125">
            <a:extLst>
              <a:ext uri="{FF2B5EF4-FFF2-40B4-BE49-F238E27FC236}">
                <a16:creationId xmlns:a16="http://schemas.microsoft.com/office/drawing/2014/main" id="{B7A20DFD-7C97-421C-9648-FB511981C02D}"/>
              </a:ext>
            </a:extLst>
          </p:cNvPr>
          <p:cNvSpPr/>
          <p:nvPr/>
        </p:nvSpPr>
        <p:spPr>
          <a:xfrm>
            <a:off x="3790805" y="2874053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1</a:t>
            </a:r>
          </a:p>
        </p:txBody>
      </p:sp>
      <p:sp>
        <p:nvSpPr>
          <p:cNvPr id="127" name="Стрелка: влево 126">
            <a:extLst>
              <a:ext uri="{FF2B5EF4-FFF2-40B4-BE49-F238E27FC236}">
                <a16:creationId xmlns:a16="http://schemas.microsoft.com/office/drawing/2014/main" id="{ABF5C923-EAAE-4F08-AB2D-77A039A74C9E}"/>
              </a:ext>
            </a:extLst>
          </p:cNvPr>
          <p:cNvSpPr/>
          <p:nvPr/>
        </p:nvSpPr>
        <p:spPr>
          <a:xfrm>
            <a:off x="4734478" y="3071395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Прямоугольник 127">
            <a:extLst>
              <a:ext uri="{FF2B5EF4-FFF2-40B4-BE49-F238E27FC236}">
                <a16:creationId xmlns:a16="http://schemas.microsoft.com/office/drawing/2014/main" id="{1B812C22-CB87-4B7E-859D-6C6387467D85}"/>
              </a:ext>
            </a:extLst>
          </p:cNvPr>
          <p:cNvSpPr/>
          <p:nvPr/>
        </p:nvSpPr>
        <p:spPr>
          <a:xfrm>
            <a:off x="5259489" y="2874053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Стрелка: влево 128">
            <a:extLst>
              <a:ext uri="{FF2B5EF4-FFF2-40B4-BE49-F238E27FC236}">
                <a16:creationId xmlns:a16="http://schemas.microsoft.com/office/drawing/2014/main" id="{8E07F6F0-E37F-485D-8324-64D6C0CD40BD}"/>
              </a:ext>
            </a:extLst>
          </p:cNvPr>
          <p:cNvSpPr/>
          <p:nvPr/>
        </p:nvSpPr>
        <p:spPr>
          <a:xfrm>
            <a:off x="6221076" y="3071395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Прямоугольник 129">
            <a:extLst>
              <a:ext uri="{FF2B5EF4-FFF2-40B4-BE49-F238E27FC236}">
                <a16:creationId xmlns:a16="http://schemas.microsoft.com/office/drawing/2014/main" id="{F079BFBE-158D-42DF-AE3C-3380A9E6F3DA}"/>
              </a:ext>
            </a:extLst>
          </p:cNvPr>
          <p:cNvSpPr/>
          <p:nvPr/>
        </p:nvSpPr>
        <p:spPr>
          <a:xfrm>
            <a:off x="6746087" y="2874053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1" name="Стрелка: влево 130">
            <a:extLst>
              <a:ext uri="{FF2B5EF4-FFF2-40B4-BE49-F238E27FC236}">
                <a16:creationId xmlns:a16="http://schemas.microsoft.com/office/drawing/2014/main" id="{542DA417-0EF4-499D-8A99-0C3C435463B5}"/>
              </a:ext>
            </a:extLst>
          </p:cNvPr>
          <p:cNvSpPr/>
          <p:nvPr/>
        </p:nvSpPr>
        <p:spPr>
          <a:xfrm>
            <a:off x="7667501" y="3071395"/>
            <a:ext cx="523875" cy="228600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2" name="Прямоугольник 131">
            <a:extLst>
              <a:ext uri="{FF2B5EF4-FFF2-40B4-BE49-F238E27FC236}">
                <a16:creationId xmlns:a16="http://schemas.microsoft.com/office/drawing/2014/main" id="{7B4E753B-8F8D-43E3-B733-B4BAAE0EAC23}"/>
              </a:ext>
            </a:extLst>
          </p:cNvPr>
          <p:cNvSpPr/>
          <p:nvPr/>
        </p:nvSpPr>
        <p:spPr>
          <a:xfrm>
            <a:off x="8192512" y="2874053"/>
            <a:ext cx="924623" cy="6232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Шард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42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24A4D-3CEE-4F91-9370-19ADE1D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85D38E-BDA4-4E88-BA76-FA73E416F9F6}"/>
              </a:ext>
            </a:extLst>
          </p:cNvPr>
          <p:cNvSpPr txBox="1"/>
          <p:nvPr/>
        </p:nvSpPr>
        <p:spPr>
          <a:xfrm>
            <a:off x="1141413" y="2038350"/>
            <a:ext cx="64976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200" dirty="0"/>
              <a:t>Причина появления блокчейна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200" dirty="0"/>
              <a:t>Создаём свой блокчейн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200" dirty="0"/>
              <a:t>Анализ уязвимостей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200" dirty="0"/>
              <a:t>Новые идеи и подходы</a:t>
            </a:r>
          </a:p>
        </p:txBody>
      </p:sp>
    </p:spTree>
    <p:extLst>
      <p:ext uri="{BB962C8B-B14F-4D97-AF65-F5344CB8AC3E}">
        <p14:creationId xmlns:p14="http://schemas.microsoft.com/office/powerpoint/2010/main" val="57384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24A4D-3CEE-4F91-9370-19ADE1D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двойных трат</a:t>
            </a:r>
          </a:p>
        </p:txBody>
      </p:sp>
      <p:pic>
        <p:nvPicPr>
          <p:cNvPr id="1026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BCF68A7A-83C7-4806-97B4-B12A18B49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126" y="3051285"/>
            <a:ext cx="1518279" cy="1846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21C5D17-25B6-441A-A320-153F49A2A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976"/>
          <a:stretch/>
        </p:blipFill>
        <p:spPr bwMode="auto">
          <a:xfrm>
            <a:off x="809532" y="898472"/>
            <a:ext cx="3088213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217DE9CD-E9E9-403E-989F-63615AC1B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297" r="34777"/>
          <a:stretch/>
        </p:blipFill>
        <p:spPr bwMode="auto">
          <a:xfrm>
            <a:off x="8211126" y="898472"/>
            <a:ext cx="256548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821348F-7DB7-4A03-8B3D-2EA81B2B712B}"/>
              </a:ext>
            </a:extLst>
          </p:cNvPr>
          <p:cNvSpPr txBox="1"/>
          <p:nvPr/>
        </p:nvSpPr>
        <p:spPr>
          <a:xfrm>
            <a:off x="1907575" y="5339186"/>
            <a:ext cx="186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Алиса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C6F99-23C9-4236-BCA5-FDF88C38335D}"/>
              </a:ext>
            </a:extLst>
          </p:cNvPr>
          <p:cNvSpPr txBox="1"/>
          <p:nvPr/>
        </p:nvSpPr>
        <p:spPr>
          <a:xfrm>
            <a:off x="9129667" y="5189745"/>
            <a:ext cx="186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Боб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241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0.00023 L 0.07083 0.03981 C 0.08554 0.04884 0.10768 0.05393 0.13099 0.05393 C 0.15742 0.05393 0.17864 0.04884 0.19336 0.03981 L 0.26432 -0.00023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16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24A4D-3CEE-4F91-9370-19ADE1D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двойных трат</a:t>
            </a:r>
          </a:p>
        </p:txBody>
      </p:sp>
      <p:pic>
        <p:nvPicPr>
          <p:cNvPr id="1036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21C5D17-25B6-441A-A320-153F49A2A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9079345" y="1755776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F8FFC155-B374-4728-83CC-E08AE9BCCF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6548580" y="4834300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3D187F64-D167-4FC3-9CE1-95BB375E1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874189" y="1810761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8CB0E262-492E-472E-976D-6B9AC4CC15C6}"/>
              </a:ext>
            </a:extLst>
          </p:cNvPr>
          <p:cNvGrpSpPr/>
          <p:nvPr/>
        </p:nvGrpSpPr>
        <p:grpSpPr>
          <a:xfrm>
            <a:off x="2084014" y="2706108"/>
            <a:ext cx="2057283" cy="1452200"/>
            <a:chOff x="2084014" y="2706108"/>
            <a:chExt cx="2057283" cy="145220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DBE34182-04A6-4FFA-B002-7BC1752B5827}"/>
                </a:ext>
              </a:extLst>
            </p:cNvPr>
            <p:cNvSpPr/>
            <p:nvPr/>
          </p:nvSpPr>
          <p:spPr>
            <a:xfrm>
              <a:off x="2124364" y="2767626"/>
              <a:ext cx="1948872" cy="1130119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026" name="Picture 2" descr="ÐÐ°ÑÑÐ¸Ð½ÐºÐ¸ Ð¿Ð¾ Ð·Ð°Ð¿ÑÐ¾ÑÑ ÑÐ±Ð»Ð¾ÐºÐ¾ Ð½Ð° Ð¿ÑÐ¾Ð·ÑÐ°ÑÐ½Ð¾Ð¼ ÑÐ¾Ð½Ðµ">
              <a:extLst>
                <a:ext uri="{FF2B5EF4-FFF2-40B4-BE49-F238E27FC236}">
                  <a16:creationId xmlns:a16="http://schemas.microsoft.com/office/drawing/2014/main" id="{BCF68A7A-83C7-4806-97B4-B12A18B49D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94341" y="2816178"/>
              <a:ext cx="836627" cy="1017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ÐÐ°ÑÑÐ¸Ð½ÐºÐ¸ Ð¿Ð¾ Ð·Ð°Ð¿ÑÐ¾ÑÑ Ð¼Ð¾Ð½Ð¸ÑÐ¾Ñ Ð½Ð° Ð¿ÑÐ¾Ð·ÑÐ°ÑÐ½Ð¾Ð¼ ÑÐ¾Ð½Ðµ">
              <a:extLst>
                <a:ext uri="{FF2B5EF4-FFF2-40B4-BE49-F238E27FC236}">
                  <a16:creationId xmlns:a16="http://schemas.microsoft.com/office/drawing/2014/main" id="{4E87428E-60B7-439D-B615-286ED86F58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014" y="2706108"/>
              <a:ext cx="2057283" cy="145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09D1C8A-3FDE-4D2D-B6DC-BA761FE8669D}"/>
              </a:ext>
            </a:extLst>
          </p:cNvPr>
          <p:cNvSpPr/>
          <p:nvPr/>
        </p:nvSpPr>
        <p:spPr>
          <a:xfrm>
            <a:off x="6659672" y="2764418"/>
            <a:ext cx="1948872" cy="11301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1513FB33-3113-4AC9-B08B-0C5B9BAB8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649" y="2812970"/>
            <a:ext cx="836627" cy="101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330B21C-8599-4FE5-A7F7-2A1DCC339EB9}"/>
              </a:ext>
            </a:extLst>
          </p:cNvPr>
          <p:cNvSpPr/>
          <p:nvPr/>
        </p:nvSpPr>
        <p:spPr>
          <a:xfrm>
            <a:off x="4389649" y="5077300"/>
            <a:ext cx="1948872" cy="11301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Picture 2" descr="ÐÐ°ÑÑÐ¸Ð½ÐºÐ¸ Ð¿Ð¾ Ð·Ð°Ð¿ÑÐ¾ÑÑ ÑÐ±Ð»Ð¾ÐºÐ¾ Ð½Ð° Ð¿ÑÐ¾Ð·ÑÐ°ÑÐ½Ð¾Ð¼ ÑÐ¾Ð½Ðµ">
            <a:extLst>
              <a:ext uri="{FF2B5EF4-FFF2-40B4-BE49-F238E27FC236}">
                <a16:creationId xmlns:a16="http://schemas.microsoft.com/office/drawing/2014/main" id="{9477A59C-1136-421D-8AE0-EE3ABE192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626" y="5125852"/>
            <a:ext cx="836627" cy="101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ÐÐ°ÑÑÐ¸Ð½ÐºÐ¸ Ð¿Ð¾ Ð·Ð°Ð¿ÑÐ¾ÑÑ Ð¼Ð¾Ð½Ð¸ÑÐ¾Ñ Ð½Ð° Ð¿ÑÐ¾Ð·ÑÐ°ÑÐ½Ð¾Ð¼ ÑÐ¾Ð½Ðµ">
            <a:extLst>
              <a:ext uri="{FF2B5EF4-FFF2-40B4-BE49-F238E27FC236}">
                <a16:creationId xmlns:a16="http://schemas.microsoft.com/office/drawing/2014/main" id="{E8EFBA7E-363E-4ACE-AC5F-A1A25B600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322" y="2702900"/>
            <a:ext cx="2057283" cy="145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ÐÐ°ÑÑÐ¸Ð½ÐºÐ¸ Ð¿Ð¾ Ð·Ð°Ð¿ÑÐ¾ÑÑ Ð¼Ð¾Ð½Ð¸ÑÐ¾Ñ Ð½Ð° Ð¿ÑÐ¾Ð·ÑÐ°ÑÐ½Ð¾Ð¼ ÑÐ¾Ð½Ðµ">
            <a:extLst>
              <a:ext uri="{FF2B5EF4-FFF2-40B4-BE49-F238E27FC236}">
                <a16:creationId xmlns:a16="http://schemas.microsoft.com/office/drawing/2014/main" id="{3F851737-3C0F-42F2-879B-306DEF7E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299" y="5015782"/>
            <a:ext cx="2057283" cy="145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472BFE-1F38-4411-804F-6EFBEDA6C7AA}"/>
              </a:ext>
            </a:extLst>
          </p:cNvPr>
          <p:cNvSpPr txBox="1"/>
          <p:nvPr/>
        </p:nvSpPr>
        <p:spPr>
          <a:xfrm>
            <a:off x="1100858" y="3507469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Алиса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2C194B-F688-4586-8976-726B0AF7A2F4}"/>
              </a:ext>
            </a:extLst>
          </p:cNvPr>
          <p:cNvSpPr txBox="1"/>
          <p:nvPr/>
        </p:nvSpPr>
        <p:spPr>
          <a:xfrm>
            <a:off x="9168446" y="3329477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Боб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F7C3751-49A9-4E43-851F-D592C484579B}"/>
              </a:ext>
            </a:extLst>
          </p:cNvPr>
          <p:cNvSpPr txBox="1"/>
          <p:nvPr/>
        </p:nvSpPr>
        <p:spPr>
          <a:xfrm>
            <a:off x="6619322" y="6383036"/>
            <a:ext cx="186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Чарли</a:t>
            </a:r>
          </a:p>
        </p:txBody>
      </p:sp>
    </p:spTree>
    <p:extLst>
      <p:ext uri="{BB962C8B-B14F-4D97-AF65-F5344CB8AC3E}">
        <p14:creationId xmlns:p14="http://schemas.microsoft.com/office/powerpoint/2010/main" val="281687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с банками</a:t>
            </a:r>
          </a:p>
        </p:txBody>
      </p:sp>
      <p:pic>
        <p:nvPicPr>
          <p:cNvPr id="3074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2A1AD9E1-A7BC-409E-AF40-ACB1A47CA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99" y="3653885"/>
            <a:ext cx="1255418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DD517E06-DBBF-4104-9791-AEBC18C25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3153" y="3722325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56825916-17AA-487C-B768-04FB8EB25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688" y="3662998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ÐÐ°ÑÑÐ¸Ð½ÐºÐ¸ Ð¿Ð¾ Ð·Ð°Ð¿ÑÐ¾ÑÑ Ð±Ð°Ð½Ðº ÐºÐ°ÑÑÐ¸Ð½ÐºÐ°">
            <a:extLst>
              <a:ext uri="{FF2B5EF4-FFF2-40B4-BE49-F238E27FC236}">
                <a16:creationId xmlns:a16="http://schemas.microsoft.com/office/drawing/2014/main" id="{FFB0B17F-CFE5-415C-B892-1C71E54C2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" b="97248" l="1299" r="97403">
                        <a14:foregroundMark x1="6061" y1="33028" x2="28139" y2="24312"/>
                        <a14:foregroundMark x1="28139" y1="24312" x2="43723" y2="7798"/>
                        <a14:foregroundMark x1="43723" y1="7798" x2="43723" y2="7798"/>
                        <a14:foregroundMark x1="4762" y1="88073" x2="64935" y2="81193"/>
                        <a14:foregroundMark x1="64935" y1="81193" x2="80519" y2="83945"/>
                        <a14:foregroundMark x1="44156" y1="89908" x2="67532" y2="89450"/>
                        <a14:foregroundMark x1="67532" y1="89450" x2="90909" y2="91743"/>
                        <a14:foregroundMark x1="93074" y1="93578" x2="93074" y2="92661"/>
                        <a14:foregroundMark x1="9091" y1="72018" x2="3896" y2="49083"/>
                        <a14:foregroundMark x1="3896" y1="49083" x2="3896" y2="49083"/>
                        <a14:foregroundMark x1="3896" y1="47248" x2="5195" y2="40367"/>
                        <a14:foregroundMark x1="50216" y1="96330" x2="35931" y2="93578"/>
                        <a14:foregroundMark x1="41126" y1="26606" x2="50649" y2="26147"/>
                        <a14:foregroundMark x1="50649" y1="26147" x2="60173" y2="26147"/>
                        <a14:foregroundMark x1="49351" y1="2752" x2="49351" y2="2752"/>
                        <a14:foregroundMark x1="35931" y1="5046" x2="35931" y2="5046"/>
                        <a14:foregroundMark x1="10823" y1="23853" x2="10823" y2="23853"/>
                        <a14:foregroundMark x1="16450" y1="18349" x2="16450" y2="18349"/>
                        <a14:foregroundMark x1="23377" y1="13303" x2="23377" y2="13303"/>
                        <a14:foregroundMark x1="35931" y1="7339" x2="35931" y2="7339"/>
                        <a14:foregroundMark x1="61472" y1="7339" x2="61472" y2="7339"/>
                        <a14:foregroundMark x1="61905" y1="5505" x2="61905" y2="5505"/>
                        <a14:foregroundMark x1="71429" y1="9174" x2="71429" y2="9174"/>
                        <a14:foregroundMark x1="94372" y1="34862" x2="94372" y2="34862"/>
                        <a14:foregroundMark x1="98268" y1="34404" x2="98268" y2="34404"/>
                        <a14:foregroundMark x1="94805" y1="50000" x2="94805" y2="50000"/>
                        <a14:foregroundMark x1="81818" y1="18807" x2="81818" y2="18807"/>
                        <a14:foregroundMark x1="88312" y1="95413" x2="88312" y2="95413"/>
                        <a14:foregroundMark x1="56710" y1="97248" x2="56710" y2="97248"/>
                        <a14:foregroundMark x1="96970" y1="90367" x2="96970" y2="90367"/>
                        <a14:foregroundMark x1="2597" y1="89908" x2="2597" y2="89908"/>
                        <a14:foregroundMark x1="1299" y1="33486" x2="1299" y2="33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622" y="3653885"/>
            <a:ext cx="1255417" cy="118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3AE24E75-1556-4ED2-8204-EEEB29CE0B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3380"/>
          <a:stretch/>
        </p:blipFill>
        <p:spPr bwMode="auto">
          <a:xfrm>
            <a:off x="2078972" y="5072243"/>
            <a:ext cx="1111630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0E75B912-E8BE-48DE-A80E-E94F0A8DC8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34244"/>
          <a:stretch/>
        </p:blipFill>
        <p:spPr bwMode="auto">
          <a:xfrm>
            <a:off x="3534539" y="5066257"/>
            <a:ext cx="914401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 descr="ÐÐ¾ÑÐ¾Ð¶ÐµÐµ Ð¸Ð·Ð¾Ð±ÑÐ°Ð¶ÐµÐ½Ð¸Ðµ">
            <a:extLst>
              <a:ext uri="{FF2B5EF4-FFF2-40B4-BE49-F238E27FC236}">
                <a16:creationId xmlns:a16="http://schemas.microsoft.com/office/drawing/2014/main" id="{D0253A49-5765-4982-8878-C44D80649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556" r="90000">
                        <a14:foregroundMark x1="10444" y1="30167" x2="10111" y2="59667"/>
                        <a14:foregroundMark x1="10111" y1="72833" x2="9222" y2="69000"/>
                        <a14:foregroundMark x1="9222" y1="69000" x2="9222" y2="69000"/>
                        <a14:foregroundMark x1="8556" y1="36167" x2="8556" y2="36167"/>
                        <a14:foregroundMark x1="48778" y1="31500" x2="48778" y2="31500"/>
                        <a14:foregroundMark x1="48778" y1="31333" x2="49667" y2="41167"/>
                        <a14:foregroundMark x1="49667" y1="41167" x2="50667" y2="43667"/>
                        <a14:foregroundMark x1="44111" y1="66500" x2="57778" y2="66667"/>
                        <a14:foregroundMark x1="51667" y1="22500" x2="46556" y2="18333"/>
                        <a14:foregroundMark x1="73889" y1="31167" x2="80444" y2="22167"/>
                        <a14:foregroundMark x1="75667" y1="42500" x2="83000" y2="42000"/>
                        <a14:foregroundMark x1="73778" y1="68333" x2="82556" y2="68500"/>
                        <a14:foregroundMark x1="82556" y1="68500" x2="84444" y2="68333"/>
                        <a14:foregroundMark x1="8889" y1="71000" x2="8556" y2="69333"/>
                        <a14:foregroundMark x1="8556" y1="36000" x2="9111" y2="4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783"/>
          <a:stretch/>
        </p:blipFill>
        <p:spPr bwMode="auto">
          <a:xfrm>
            <a:off x="7045730" y="5072243"/>
            <a:ext cx="1099384" cy="202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F0B6FCD-3698-459C-9F68-C92BFB7054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889" b="96889" l="2222" r="97778">
                        <a14:foregroundMark x1="52000" y1="5333" x2="52000" y2="5333"/>
                        <a14:foregroundMark x1="45778" y1="8889" x2="45778" y2="8889"/>
                        <a14:foregroundMark x1="48444" y1="12444" x2="48444" y2="12444"/>
                        <a14:foregroundMark x1="45778" y1="8889" x2="45778" y2="8889"/>
                        <a14:foregroundMark x1="29333" y1="26222" x2="62222" y2="25778"/>
                        <a14:foregroundMark x1="62222" y1="25778" x2="75556" y2="25778"/>
                        <a14:foregroundMark x1="7111" y1="34222" x2="7111" y2="34222"/>
                        <a14:foregroundMark x1="17778" y1="72889" x2="20444" y2="42667"/>
                        <a14:foregroundMark x1="49333" y1="70667" x2="51111" y2="45778"/>
                        <a14:foregroundMark x1="51111" y1="45778" x2="51111" y2="44889"/>
                        <a14:foregroundMark x1="79111" y1="76000" x2="80444" y2="48889"/>
                        <a14:foregroundMark x1="94222" y1="35111" x2="94222" y2="35111"/>
                        <a14:foregroundMark x1="98222" y1="34222" x2="98222" y2="34222"/>
                        <a14:foregroundMark x1="18222" y1="90667" x2="43556" y2="90667"/>
                        <a14:foregroundMark x1="43556" y1="90667" x2="62667" y2="92444"/>
                        <a14:foregroundMark x1="67556" y1="92444" x2="89778" y2="91556"/>
                        <a14:foregroundMark x1="94222" y1="95556" x2="94222" y2="95556"/>
                        <a14:foregroundMark x1="73778" y1="96000" x2="73778" y2="96000"/>
                        <a14:foregroundMark x1="45333" y1="97333" x2="69333" y2="97333"/>
                        <a14:foregroundMark x1="69333" y1="97333" x2="76444" y2="94667"/>
                        <a14:foregroundMark x1="2667" y1="90667" x2="2667" y2="90667"/>
                        <a14:foregroundMark x1="2222" y1="33778" x2="2222" y2="33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64545" y="1684274"/>
            <a:ext cx="1563077" cy="1563077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02CBF01-AA34-42C0-A3F9-602A098BE27B}"/>
              </a:ext>
            </a:extLst>
          </p:cNvPr>
          <p:cNvCxnSpPr>
            <a:cxnSpLocks/>
          </p:cNvCxnSpPr>
          <p:nvPr/>
        </p:nvCxnSpPr>
        <p:spPr>
          <a:xfrm flipH="1">
            <a:off x="1427176" y="3080551"/>
            <a:ext cx="3537370" cy="6384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85AD4951-C93B-40F0-BF95-C82042B0A2AB}"/>
              </a:ext>
            </a:extLst>
          </p:cNvPr>
          <p:cNvCxnSpPr>
            <a:cxnSpLocks/>
          </p:cNvCxnSpPr>
          <p:nvPr/>
        </p:nvCxnSpPr>
        <p:spPr>
          <a:xfrm flipH="1">
            <a:off x="3382972" y="3247351"/>
            <a:ext cx="1627795" cy="4716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838658B6-93B0-45B5-A057-943C08E83DCF}"/>
              </a:ext>
            </a:extLst>
          </p:cNvPr>
          <p:cNvCxnSpPr>
            <a:cxnSpLocks/>
          </p:cNvCxnSpPr>
          <p:nvPr/>
        </p:nvCxnSpPr>
        <p:spPr>
          <a:xfrm>
            <a:off x="6481401" y="3240151"/>
            <a:ext cx="283383" cy="5805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825EACB-4D22-42F8-AE41-F1C147E1D0FC}"/>
              </a:ext>
            </a:extLst>
          </p:cNvPr>
          <p:cNvCxnSpPr>
            <a:cxnSpLocks/>
          </p:cNvCxnSpPr>
          <p:nvPr/>
        </p:nvCxnSpPr>
        <p:spPr>
          <a:xfrm flipH="1" flipV="1">
            <a:off x="6527623" y="3080551"/>
            <a:ext cx="2931558" cy="7401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46257CD7-4BF1-4A6F-B601-5A6433F56265}"/>
              </a:ext>
            </a:extLst>
          </p:cNvPr>
          <p:cNvCxnSpPr>
            <a:cxnSpLocks/>
          </p:cNvCxnSpPr>
          <p:nvPr/>
        </p:nvCxnSpPr>
        <p:spPr>
          <a:xfrm flipH="1">
            <a:off x="2723817" y="4770402"/>
            <a:ext cx="80994" cy="5917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26072F41-DB01-44C2-A237-C09B4831DE1B}"/>
              </a:ext>
            </a:extLst>
          </p:cNvPr>
          <p:cNvCxnSpPr>
            <a:cxnSpLocks/>
          </p:cNvCxnSpPr>
          <p:nvPr/>
        </p:nvCxnSpPr>
        <p:spPr>
          <a:xfrm>
            <a:off x="3517679" y="4838651"/>
            <a:ext cx="315910" cy="52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00E9175B-5CD0-4578-AB07-2B4E3BB033F1}"/>
              </a:ext>
            </a:extLst>
          </p:cNvPr>
          <p:cNvCxnSpPr/>
          <p:nvPr/>
        </p:nvCxnSpPr>
        <p:spPr>
          <a:xfrm>
            <a:off x="7297445" y="4838651"/>
            <a:ext cx="150920" cy="523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82" name="Picture 10" descr="ÐÐ°ÑÑÐ¸Ð½ÐºÐ¸ Ð¿Ð¾ Ð·Ð°Ð¿ÑÐ¾ÑÑ ÑÐµÑÐ²ÐµÑ Ð¸ÐºÐ¾Ð½ÐºÐ°">
            <a:extLst>
              <a:ext uri="{FF2B5EF4-FFF2-40B4-BE49-F238E27FC236}">
                <a16:creationId xmlns:a16="http://schemas.microsoft.com/office/drawing/2014/main" id="{01F9BA86-B6EE-4075-97CB-F464D30F5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4" r="12388"/>
          <a:stretch/>
        </p:blipFill>
        <p:spPr bwMode="auto">
          <a:xfrm>
            <a:off x="3913341" y="4017169"/>
            <a:ext cx="563167" cy="75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Прямоугольник: скругленные углы 3078">
            <a:extLst>
              <a:ext uri="{FF2B5EF4-FFF2-40B4-BE49-F238E27FC236}">
                <a16:creationId xmlns:a16="http://schemas.microsoft.com/office/drawing/2014/main" id="{070112AA-5C45-48A2-B025-15ECB38A41B0}"/>
              </a:ext>
            </a:extLst>
          </p:cNvPr>
          <p:cNvSpPr/>
          <p:nvPr/>
        </p:nvSpPr>
        <p:spPr>
          <a:xfrm>
            <a:off x="4535127" y="4078517"/>
            <a:ext cx="1651852" cy="91961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  <a:p>
            <a:r>
              <a:rPr lang="ru-RU" dirty="0"/>
              <a:t>…</a:t>
            </a: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2C8ABF57-B0B8-4FFC-9A18-65881FC6E215}"/>
              </a:ext>
            </a:extLst>
          </p:cNvPr>
          <p:cNvSpPr/>
          <p:nvPr/>
        </p:nvSpPr>
        <p:spPr>
          <a:xfrm>
            <a:off x="6769496" y="1127465"/>
            <a:ext cx="2303483" cy="207962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Банк 1:</a:t>
            </a:r>
          </a:p>
          <a:p>
            <a:endParaRPr lang="ru-RU" dirty="0"/>
          </a:p>
          <a:p>
            <a:endParaRPr lang="ru-RU" dirty="0"/>
          </a:p>
          <a:p>
            <a:endParaRPr lang="ru-RU" sz="1100" dirty="0"/>
          </a:p>
          <a:p>
            <a:r>
              <a:rPr lang="ru-RU" dirty="0"/>
              <a:t>Банк 2: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9BA0656D-BA86-4199-A87E-9810EB263047}"/>
              </a:ext>
            </a:extLst>
          </p:cNvPr>
          <p:cNvSpPr/>
          <p:nvPr/>
        </p:nvSpPr>
        <p:spPr>
          <a:xfrm>
            <a:off x="7056862" y="2546960"/>
            <a:ext cx="1730816" cy="615193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</p:txBody>
      </p: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408A608C-2668-4A06-A718-E5FC8F1AE3A3}"/>
              </a:ext>
            </a:extLst>
          </p:cNvPr>
          <p:cNvSpPr/>
          <p:nvPr/>
        </p:nvSpPr>
        <p:spPr>
          <a:xfrm>
            <a:off x="7056862" y="1615682"/>
            <a:ext cx="1730816" cy="615193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/>
              <a:t>Транзакция 1</a:t>
            </a:r>
          </a:p>
          <a:p>
            <a:r>
              <a:rPr lang="ru-RU" dirty="0"/>
              <a:t>Транзакция 2</a:t>
            </a:r>
          </a:p>
        </p:txBody>
      </p:sp>
    </p:spTree>
    <p:extLst>
      <p:ext uri="{BB962C8B-B14F-4D97-AF65-F5344CB8AC3E}">
        <p14:creationId xmlns:p14="http://schemas.microsoft.com/office/powerpoint/2010/main" val="255015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без банков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5CD9A666-6D4D-46F4-93E3-C10B687272CB}"/>
              </a:ext>
            </a:extLst>
          </p:cNvPr>
          <p:cNvGrpSpPr/>
          <p:nvPr/>
        </p:nvGrpSpPr>
        <p:grpSpPr>
          <a:xfrm>
            <a:off x="2012950" y="2426711"/>
            <a:ext cx="3892550" cy="2558039"/>
            <a:chOff x="3708400" y="2420361"/>
            <a:chExt cx="3892550" cy="2558039"/>
          </a:xfrm>
        </p:grpSpPr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F2CB057B-9E32-4740-8F5D-237356624B45}"/>
                </a:ext>
              </a:extLst>
            </p:cNvPr>
            <p:cNvSpPr/>
            <p:nvPr/>
          </p:nvSpPr>
          <p:spPr>
            <a:xfrm>
              <a:off x="3708400" y="2616200"/>
              <a:ext cx="3892550" cy="23622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ru-RU" dirty="0"/>
                <a:t>Получила от Боба 100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Заняла Еве 500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Получила от Чарли 400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Боб вернул 50 рублей</a:t>
              </a:r>
            </a:p>
            <a:p>
              <a:pPr algn="ctr"/>
              <a:r>
                <a:rPr lang="ru-RU" dirty="0"/>
                <a:t>…</a:t>
              </a:r>
            </a:p>
          </p:txBody>
        </p:sp>
        <p:pic>
          <p:nvPicPr>
            <p:cNvPr id="32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67F9E0DC-F3A4-49C5-BCC5-CD98A07570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3708400" y="2420361"/>
              <a:ext cx="386623" cy="703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BF9FC444-991C-49B6-97FB-DB7B82B2E452}"/>
              </a:ext>
            </a:extLst>
          </p:cNvPr>
          <p:cNvSpPr txBox="1"/>
          <p:nvPr/>
        </p:nvSpPr>
        <p:spPr>
          <a:xfrm>
            <a:off x="1460500" y="5308600"/>
            <a:ext cx="6559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2696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без банков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5CD9A666-6D4D-46F4-93E3-C10B687272CB}"/>
              </a:ext>
            </a:extLst>
          </p:cNvPr>
          <p:cNvGrpSpPr/>
          <p:nvPr/>
        </p:nvGrpSpPr>
        <p:grpSpPr>
          <a:xfrm>
            <a:off x="2012950" y="2426711"/>
            <a:ext cx="3892550" cy="2558039"/>
            <a:chOff x="3708400" y="2420361"/>
            <a:chExt cx="3892550" cy="2558039"/>
          </a:xfrm>
        </p:grpSpPr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F2CB057B-9E32-4740-8F5D-237356624B45}"/>
                </a:ext>
              </a:extLst>
            </p:cNvPr>
            <p:cNvSpPr/>
            <p:nvPr/>
          </p:nvSpPr>
          <p:spPr>
            <a:xfrm>
              <a:off x="3708400" y="2616200"/>
              <a:ext cx="3892550" cy="23622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ru-RU" dirty="0"/>
                <a:t>Получила от Боба 100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Заняла Еве 500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Получила от Чарли 400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Боб вернул 50 рублей</a:t>
              </a:r>
            </a:p>
            <a:p>
              <a:pPr algn="ctr"/>
              <a:r>
                <a:rPr lang="ru-RU" dirty="0"/>
                <a:t>…</a:t>
              </a:r>
            </a:p>
          </p:txBody>
        </p:sp>
        <p:pic>
          <p:nvPicPr>
            <p:cNvPr id="32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67F9E0DC-F3A4-49C5-BCC5-CD98A07570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3708400" y="2420361"/>
              <a:ext cx="386623" cy="703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Значок символа хакера системы | Премиум векторы">
            <a:extLst>
              <a:ext uri="{FF2B5EF4-FFF2-40B4-BE49-F238E27FC236}">
                <a16:creationId xmlns:a16="http://schemas.microsoft.com/office/drawing/2014/main" id="{9FE12FC1-7740-4F46-A239-DEB1DA2E3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307" b="90735" l="9744" r="89776">
                        <a14:foregroundMark x1="47604" y1="8466" x2="50479" y2="8466"/>
                        <a14:foregroundMark x1="26198" y1="80990" x2="38498" y2="90256"/>
                        <a14:foregroundMark x1="38498" y1="90256" x2="54792" y2="90735"/>
                        <a14:foregroundMark x1="54792" y1="90735" x2="71406" y2="88658"/>
                        <a14:foregroundMark x1="71406" y1="88658" x2="72364" y2="81150"/>
                        <a14:foregroundMark x1="43770" y1="27636" x2="43770" y2="27636"/>
                        <a14:foregroundMark x1="54952" y1="27955" x2="54952" y2="27955"/>
                        <a14:foregroundMark x1="52716" y1="28435" x2="55751" y2="27796"/>
                        <a14:backgroundMark x1="71885" y1="67252" x2="71885" y2="67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741" r="26694" b="46916"/>
          <a:stretch/>
        </p:blipFill>
        <p:spPr bwMode="auto">
          <a:xfrm>
            <a:off x="7359650" y="2622550"/>
            <a:ext cx="2120900" cy="220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CD47E5-BD02-45FD-AAD2-14A038C30D0C}"/>
              </a:ext>
            </a:extLst>
          </p:cNvPr>
          <p:cNvSpPr txBox="1"/>
          <p:nvPr/>
        </p:nvSpPr>
        <p:spPr>
          <a:xfrm>
            <a:off x="1460500" y="5308600"/>
            <a:ext cx="6559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</p:txBody>
      </p:sp>
    </p:spTree>
    <p:extLst>
      <p:ext uri="{BB962C8B-B14F-4D97-AF65-F5344CB8AC3E}">
        <p14:creationId xmlns:p14="http://schemas.microsoft.com/office/powerpoint/2010/main" val="54372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без банков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5CD9A666-6D4D-46F4-93E3-C10B687272CB}"/>
              </a:ext>
            </a:extLst>
          </p:cNvPr>
          <p:cNvGrpSpPr/>
          <p:nvPr/>
        </p:nvGrpSpPr>
        <p:grpSpPr>
          <a:xfrm>
            <a:off x="2012950" y="2426711"/>
            <a:ext cx="3892550" cy="2558039"/>
            <a:chOff x="3708400" y="2420361"/>
            <a:chExt cx="3892550" cy="2558039"/>
          </a:xfrm>
        </p:grpSpPr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F2CB057B-9E32-4740-8F5D-237356624B45}"/>
                </a:ext>
              </a:extLst>
            </p:cNvPr>
            <p:cNvSpPr/>
            <p:nvPr/>
          </p:nvSpPr>
          <p:spPr>
            <a:xfrm>
              <a:off x="3708400" y="2616200"/>
              <a:ext cx="3892550" cy="23622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ru-RU" dirty="0"/>
                <a:t>Получила от Боба 100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Заняла Еве </a:t>
              </a:r>
              <a:r>
                <a:rPr lang="ru-RU" b="1" spc="50" dirty="0">
                  <a:ln w="9525" cmpd="sng">
                    <a:solidFill>
                      <a:srgbClr val="FF0000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50</a:t>
              </a:r>
              <a:r>
                <a:rPr lang="ru-RU" dirty="0"/>
                <a:t>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Получила от Чарли 400 рублей</a:t>
              </a:r>
            </a:p>
            <a:p>
              <a:pPr marL="342900" indent="-342900">
                <a:buAutoNum type="arabicPeriod"/>
              </a:pPr>
              <a:r>
                <a:rPr lang="ru-RU" dirty="0"/>
                <a:t>Боб вернул 50 рублей</a:t>
              </a:r>
            </a:p>
            <a:p>
              <a:pPr algn="ctr"/>
              <a:r>
                <a:rPr lang="ru-RU" dirty="0"/>
                <a:t>…</a:t>
              </a:r>
            </a:p>
          </p:txBody>
        </p:sp>
        <p:pic>
          <p:nvPicPr>
            <p:cNvPr id="32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67F9E0DC-F3A4-49C5-BCC5-CD98A07570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3708400" y="2420361"/>
              <a:ext cx="386623" cy="703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Значок символа хакера системы | Премиум векторы">
            <a:extLst>
              <a:ext uri="{FF2B5EF4-FFF2-40B4-BE49-F238E27FC236}">
                <a16:creationId xmlns:a16="http://schemas.microsoft.com/office/drawing/2014/main" id="{9FE12FC1-7740-4F46-A239-DEB1DA2E3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307" b="90735" l="9744" r="89776">
                        <a14:foregroundMark x1="47604" y1="8466" x2="50479" y2="8466"/>
                        <a14:foregroundMark x1="26198" y1="80990" x2="38498" y2="90256"/>
                        <a14:foregroundMark x1="38498" y1="90256" x2="54792" y2="90735"/>
                        <a14:foregroundMark x1="54792" y1="90735" x2="71406" y2="88658"/>
                        <a14:foregroundMark x1="71406" y1="88658" x2="72364" y2="81150"/>
                        <a14:foregroundMark x1="43770" y1="27636" x2="43770" y2="27636"/>
                        <a14:foregroundMark x1="54952" y1="27955" x2="54952" y2="27955"/>
                        <a14:foregroundMark x1="52716" y1="28435" x2="55751" y2="27796"/>
                        <a14:backgroundMark x1="71885" y1="67252" x2="71885" y2="67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741" r="26694" b="46916"/>
          <a:stretch/>
        </p:blipFill>
        <p:spPr bwMode="auto">
          <a:xfrm>
            <a:off x="7359650" y="2622550"/>
            <a:ext cx="2120900" cy="220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C6EE7A-DBC1-4E2B-8FE2-6A57813036C7}"/>
              </a:ext>
            </a:extLst>
          </p:cNvPr>
          <p:cNvSpPr txBox="1"/>
          <p:nvPr/>
        </p:nvSpPr>
        <p:spPr>
          <a:xfrm>
            <a:off x="1460500" y="5308600"/>
            <a:ext cx="6559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</p:txBody>
      </p:sp>
    </p:spTree>
    <p:extLst>
      <p:ext uri="{BB962C8B-B14F-4D97-AF65-F5344CB8AC3E}">
        <p14:creationId xmlns:p14="http://schemas.microsoft.com/office/powerpoint/2010/main" val="129491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19431-6D5A-477B-9E02-F25AA5300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без банков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9CAD3B-02C3-49F7-B4CC-3C2A3093AC7D}"/>
              </a:ext>
            </a:extLst>
          </p:cNvPr>
          <p:cNvSpPr txBox="1"/>
          <p:nvPr/>
        </p:nvSpPr>
        <p:spPr>
          <a:xfrm>
            <a:off x="1460500" y="5308600"/>
            <a:ext cx="6559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идеи:</a:t>
            </a:r>
          </a:p>
          <a:p>
            <a:pPr marL="342900" indent="-342900">
              <a:buAutoNum type="arabicPeriod"/>
            </a:pPr>
            <a:r>
              <a:rPr lang="ru-RU" dirty="0"/>
              <a:t>Список трат</a:t>
            </a:r>
          </a:p>
          <a:p>
            <a:pPr marL="342900" indent="-342900">
              <a:buAutoNum type="arabicPeriod"/>
            </a:pPr>
            <a:r>
              <a:rPr lang="ru-RU" dirty="0"/>
              <a:t>Хеш функции</a:t>
            </a:r>
          </a:p>
          <a:p>
            <a:pPr marL="342900" indent="-342900">
              <a:buAutoNum type="arabicPeriod"/>
            </a:pPr>
            <a:endParaRPr lang="ru-RU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916A24D-8E2B-43EB-A3E7-79BFC4346A80}"/>
              </a:ext>
            </a:extLst>
          </p:cNvPr>
          <p:cNvGrpSpPr/>
          <p:nvPr/>
        </p:nvGrpSpPr>
        <p:grpSpPr>
          <a:xfrm>
            <a:off x="1606549" y="2151315"/>
            <a:ext cx="9174161" cy="2555370"/>
            <a:chOff x="2012949" y="2429380"/>
            <a:chExt cx="9174161" cy="2555370"/>
          </a:xfrm>
        </p:grpSpPr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F2CB057B-9E32-4740-8F5D-237356624B45}"/>
                </a:ext>
              </a:extLst>
            </p:cNvPr>
            <p:cNvSpPr/>
            <p:nvPr/>
          </p:nvSpPr>
          <p:spPr>
            <a:xfrm>
              <a:off x="2152649" y="2622550"/>
              <a:ext cx="9034461" cy="23622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dirty="0"/>
                <a:t>1. Получила от Боба 100 рублей.	Предыдущая: отсутствует</a:t>
              </a:r>
              <a:r>
                <a:rPr lang="en-US" dirty="0"/>
                <a:t>	Hash: </a:t>
              </a:r>
              <a:r>
                <a:rPr lang="en-US" b="1" spc="50" dirty="0">
                  <a:ln w="9525" cmpd="sng">
                    <a:solidFill>
                      <a:srgbClr val="FF0000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4DIDDF88</a:t>
              </a:r>
              <a:r>
                <a:rPr lang="en-US" dirty="0">
                  <a:ln>
                    <a:solidFill>
                      <a:srgbClr val="FF0000"/>
                    </a:solidFill>
                  </a:ln>
                </a:rPr>
                <a:t>…</a:t>
              </a:r>
              <a:r>
                <a:rPr lang="ru-RU" dirty="0"/>
                <a:t> </a:t>
              </a:r>
            </a:p>
            <a:p>
              <a:endParaRPr lang="ru-RU" dirty="0"/>
            </a:p>
            <a:p>
              <a:r>
                <a:rPr lang="ru-RU" dirty="0"/>
                <a:t>2. Заняла Еве </a:t>
              </a:r>
              <a:r>
                <a:rPr lang="en-US" dirty="0">
                  <a:solidFill>
                    <a:schemeClr val="tx1"/>
                  </a:solidFill>
                </a:rPr>
                <a:t>500</a:t>
              </a:r>
              <a:r>
                <a:rPr lang="ru-RU" dirty="0"/>
                <a:t> рублей. 			Предыдущая:</a:t>
              </a:r>
              <a:r>
                <a:rPr lang="en-US" dirty="0"/>
                <a:t> </a:t>
              </a:r>
              <a:r>
                <a:rPr lang="en-US" dirty="0">
                  <a:ln>
                    <a:solidFill>
                      <a:srgbClr val="FF0000"/>
                    </a:solidFill>
                  </a:ln>
                </a:rPr>
                <a:t>4DIDDF88…</a:t>
              </a:r>
              <a:r>
                <a:rPr lang="en-US" dirty="0"/>
                <a:t>	Hash: </a:t>
              </a:r>
              <a:r>
                <a:rPr lang="en-US" dirty="0">
                  <a:ln>
                    <a:solidFill>
                      <a:srgbClr val="FF0000"/>
                    </a:solidFill>
                  </a:ln>
                </a:rPr>
                <a:t>74CA68E…</a:t>
              </a:r>
              <a:endParaRPr lang="ru-RU" dirty="0">
                <a:ln>
                  <a:solidFill>
                    <a:srgbClr val="FF0000"/>
                  </a:solidFill>
                </a:ln>
              </a:endParaRPr>
            </a:p>
            <a:p>
              <a:r>
                <a:rPr lang="en-US" dirty="0"/>
                <a:t> </a:t>
              </a:r>
              <a:endParaRPr lang="ru-RU" dirty="0"/>
            </a:p>
            <a:p>
              <a:r>
                <a:rPr lang="ru-RU" dirty="0"/>
                <a:t>3. Получила от Чарли 400 рублей.	Предыдущая:</a:t>
              </a:r>
              <a:r>
                <a:rPr lang="en-US" dirty="0"/>
                <a:t> </a:t>
              </a:r>
              <a:r>
                <a:rPr lang="en-US" dirty="0">
                  <a:ln>
                    <a:solidFill>
                      <a:srgbClr val="FF0000"/>
                    </a:solidFill>
                  </a:ln>
                </a:rPr>
                <a:t>74CA68E…</a:t>
              </a:r>
              <a:r>
                <a:rPr lang="en-US" dirty="0"/>
                <a:t>	Hash: OF32DED…</a:t>
              </a:r>
              <a:endParaRPr lang="ru-RU" dirty="0"/>
            </a:p>
            <a:p>
              <a:pPr algn="ctr"/>
              <a:r>
                <a:rPr lang="ru-RU" dirty="0"/>
                <a:t>…</a:t>
              </a:r>
            </a:p>
          </p:txBody>
        </p:sp>
        <p:pic>
          <p:nvPicPr>
            <p:cNvPr id="8" name="Picture 12" descr="ÐÐ¾ÑÐ¾Ð¶ÐµÐµ Ð¸Ð·Ð¾Ð±ÑÐ°Ð¶ÐµÐ½Ð¸Ðµ">
              <a:extLst>
                <a:ext uri="{FF2B5EF4-FFF2-40B4-BE49-F238E27FC236}">
                  <a16:creationId xmlns:a16="http://schemas.microsoft.com/office/drawing/2014/main" id="{3FD1D5AB-13D8-445E-B511-5A8B8DDB8B9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8556" r="90000">
                          <a14:foregroundMark x1="10444" y1="30167" x2="10111" y2="59667"/>
                          <a14:foregroundMark x1="10111" y1="72833" x2="9222" y2="69000"/>
                          <a14:foregroundMark x1="9222" y1="69000" x2="9222" y2="69000"/>
                          <a14:foregroundMark x1="8556" y1="36167" x2="8556" y2="36167"/>
                          <a14:foregroundMark x1="48778" y1="31500" x2="48778" y2="31500"/>
                          <a14:foregroundMark x1="48778" y1="31333" x2="49667" y2="41167"/>
                          <a14:foregroundMark x1="49667" y1="41167" x2="50667" y2="43667"/>
                          <a14:foregroundMark x1="44111" y1="66500" x2="57778" y2="66667"/>
                          <a14:foregroundMark x1="51667" y1="22500" x2="46556" y2="18333"/>
                          <a14:foregroundMark x1="73889" y1="31167" x2="80444" y2="22167"/>
                          <a14:foregroundMark x1="75667" y1="42500" x2="83000" y2="42000"/>
                          <a14:foregroundMark x1="73778" y1="68333" x2="82556" y2="68500"/>
                          <a14:foregroundMark x1="82556" y1="68500" x2="84444" y2="68333"/>
                          <a14:foregroundMark x1="8889" y1="71000" x2="8556" y2="69333"/>
                          <a14:foregroundMark x1="8556" y1="36000" x2="9111" y2="4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3380"/>
            <a:stretch/>
          </p:blipFill>
          <p:spPr bwMode="auto">
            <a:xfrm>
              <a:off x="2012949" y="2429380"/>
              <a:ext cx="386623" cy="703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Стрелка: вправо 16">
            <a:extLst>
              <a:ext uri="{FF2B5EF4-FFF2-40B4-BE49-F238E27FC236}">
                <a16:creationId xmlns:a16="http://schemas.microsoft.com/office/drawing/2014/main" id="{F1B137FD-7061-485B-ACF1-7C62FB5A6CF4}"/>
              </a:ext>
            </a:extLst>
          </p:cNvPr>
          <p:cNvSpPr/>
          <p:nvPr/>
        </p:nvSpPr>
        <p:spPr>
          <a:xfrm rot="10248178">
            <a:off x="7681427" y="3032321"/>
            <a:ext cx="1196912" cy="183435"/>
          </a:xfrm>
          <a:prstGeom prst="rightArrow">
            <a:avLst>
              <a:gd name="adj1" fmla="val 50000"/>
              <a:gd name="adj2" fmla="val 115772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: вправо 20">
            <a:extLst>
              <a:ext uri="{FF2B5EF4-FFF2-40B4-BE49-F238E27FC236}">
                <a16:creationId xmlns:a16="http://schemas.microsoft.com/office/drawing/2014/main" id="{A4A1FCD4-A735-49C7-9012-A9053A4A7B08}"/>
              </a:ext>
            </a:extLst>
          </p:cNvPr>
          <p:cNvSpPr/>
          <p:nvPr/>
        </p:nvSpPr>
        <p:spPr>
          <a:xfrm rot="10248178">
            <a:off x="7681427" y="3597871"/>
            <a:ext cx="1196912" cy="183435"/>
          </a:xfrm>
          <a:prstGeom prst="rightArrow">
            <a:avLst>
              <a:gd name="adj1" fmla="val 50000"/>
              <a:gd name="adj2" fmla="val 115772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2" name="Picture 12" descr="Значок символа хакера системы | Премиум векторы">
            <a:extLst>
              <a:ext uri="{FF2B5EF4-FFF2-40B4-BE49-F238E27FC236}">
                <a16:creationId xmlns:a16="http://schemas.microsoft.com/office/drawing/2014/main" id="{F685B0D8-9DC2-42D1-ADD9-5F04E8DC19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307" b="90735" l="9744" r="89776">
                        <a14:foregroundMark x1="47604" y1="8466" x2="50479" y2="8466"/>
                        <a14:foregroundMark x1="26198" y1="80990" x2="38498" y2="90256"/>
                        <a14:foregroundMark x1="38498" y1="90256" x2="54792" y2="90735"/>
                        <a14:foregroundMark x1="54792" y1="90735" x2="71406" y2="88658"/>
                        <a14:foregroundMark x1="71406" y1="88658" x2="72364" y2="81150"/>
                        <a14:foregroundMark x1="43770" y1="27636" x2="43770" y2="27636"/>
                        <a14:foregroundMark x1="54952" y1="27955" x2="54952" y2="27955"/>
                        <a14:foregroundMark x1="52716" y1="28435" x2="55751" y2="27796"/>
                        <a14:backgroundMark x1="71885" y1="67252" x2="71885" y2="67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741" r="26694" b="46916"/>
          <a:stretch/>
        </p:blipFill>
        <p:spPr bwMode="auto">
          <a:xfrm>
            <a:off x="6779111" y="5163510"/>
            <a:ext cx="1156055" cy="1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Облачко с текстом: прямоугольное 18">
            <a:extLst>
              <a:ext uri="{FF2B5EF4-FFF2-40B4-BE49-F238E27FC236}">
                <a16:creationId xmlns:a16="http://schemas.microsoft.com/office/drawing/2014/main" id="{6BD0231D-EDBA-4F43-841C-8FEE1A9BFBD3}"/>
              </a:ext>
            </a:extLst>
          </p:cNvPr>
          <p:cNvSpPr/>
          <p:nvPr/>
        </p:nvSpPr>
        <p:spPr>
          <a:xfrm>
            <a:off x="8420100" y="5300048"/>
            <a:ext cx="1936750" cy="711200"/>
          </a:xfrm>
          <a:prstGeom prst="wedgeRectCallout">
            <a:avLst>
              <a:gd name="adj1" fmla="val -77554"/>
              <a:gd name="adj2" fmla="val 33036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/>
              <a:t>Теперь придётся переписывать всю историю и все </a:t>
            </a:r>
            <a:r>
              <a:rPr lang="ru-RU" sz="1400" dirty="0" err="1"/>
              <a:t>хеши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1605454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422</TotalTime>
  <Words>1293</Words>
  <Application>Microsoft Office PowerPoint</Application>
  <PresentationFormat>Широкоэкранный</PresentationFormat>
  <Paragraphs>467</Paragraphs>
  <Slides>18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 New Roman</vt:lpstr>
      <vt:lpstr>Tw Cen MT</vt:lpstr>
      <vt:lpstr>Контур</vt:lpstr>
      <vt:lpstr>«Блокчейн» как основа безопасной экономики</vt:lpstr>
      <vt:lpstr>План</vt:lpstr>
      <vt:lpstr>Проблема двойных трат</vt:lpstr>
      <vt:lpstr>Проблема двойных трат</vt:lpstr>
      <vt:lpstr>Решение с банками</vt:lpstr>
      <vt:lpstr>Решение без банков</vt:lpstr>
      <vt:lpstr>Решение без банков</vt:lpstr>
      <vt:lpstr>Решение без банков</vt:lpstr>
      <vt:lpstr>Решение без банков</vt:lpstr>
      <vt:lpstr>Презентация PowerPoint</vt:lpstr>
      <vt:lpstr>Презентация PowerPoint</vt:lpstr>
      <vt:lpstr>Презентация PowerPoint</vt:lpstr>
      <vt:lpstr>Презентация PowerPoint</vt:lpstr>
      <vt:lpstr>Смарт-контрактЫ</vt:lpstr>
      <vt:lpstr>Анализ блокчейна</vt:lpstr>
      <vt:lpstr>НОВЫЕ ИДЕИ. Lightning Сети</vt:lpstr>
      <vt:lpstr>НОВЫЕ ИДЕИ. Валидаторы</vt:lpstr>
      <vt:lpstr>НОВЫЕ ИДЕИ. Шардинг. TON BLOCKCHAIN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«Блокчейн» как основа безопасной экономики</dc:title>
  <dc:creator>Роман Астраханцев</dc:creator>
  <cp:lastModifiedBy>Роман Астраханцев</cp:lastModifiedBy>
  <cp:revision>68</cp:revision>
  <dcterms:created xsi:type="dcterms:W3CDTF">2019-03-28T21:42:11Z</dcterms:created>
  <dcterms:modified xsi:type="dcterms:W3CDTF">2020-12-01T01:09:17Z</dcterms:modified>
</cp:coreProperties>
</file>

<file path=docProps/thumbnail.jpeg>
</file>